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Glacial Indifference" charset="1" panose="00000000000000000000"/>
      <p:regular r:id="rId27"/>
    </p:embeddedFont>
    <p:embeddedFont>
      <p:font typeface="Canva Sans Bold" charset="1" panose="020B0803030501040103"/>
      <p:regular r:id="rId28"/>
    </p:embeddedFont>
    <p:embeddedFont>
      <p:font typeface="Canva Sans" charset="1" panose="020B0503030501040103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41.png" Type="http://schemas.openxmlformats.org/officeDocument/2006/relationships/image"/><Relationship Id="rId6" Target="../media/image42.png" Type="http://schemas.openxmlformats.org/officeDocument/2006/relationships/image"/><Relationship Id="rId7" Target="../media/image43.png" Type="http://schemas.openxmlformats.org/officeDocument/2006/relationships/image"/><Relationship Id="rId8" Target="../media/image4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https://www.youtube.com/watch?v=yNAPP0NFgUs" TargetMode="External" Type="http://schemas.openxmlformats.org/officeDocument/2006/relationships/video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115"/>
            <a:ext cx="18288000" cy="8448390"/>
            <a:chOff x="0" y="0"/>
            <a:chExt cx="4816593" cy="22250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2225090"/>
            </a:xfrm>
            <a:custGeom>
              <a:avLst/>
              <a:gdLst/>
              <a:ahLst/>
              <a:cxnLst/>
              <a:rect r="r" b="b" t="t" l="l"/>
              <a:pathLst>
                <a:path h="22250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2225090"/>
                  </a:lnTo>
                  <a:lnTo>
                    <a:pt x="0" y="2225090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272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747395" y="1121896"/>
            <a:ext cx="6606096" cy="6606096"/>
            <a:chOff x="0" y="0"/>
            <a:chExt cx="8808128" cy="8808128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985048" y="658846"/>
              <a:ext cx="6928464" cy="7380623"/>
              <a:chOff x="0" y="0"/>
              <a:chExt cx="1235197" cy="1315807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235197" cy="1315807"/>
              </a:xfrm>
              <a:custGeom>
                <a:avLst/>
                <a:gdLst/>
                <a:ahLst/>
                <a:cxnLst/>
                <a:rect r="r" b="b" t="t" l="l"/>
                <a:pathLst>
                  <a:path h="1315807" w="1235197">
                    <a:moveTo>
                      <a:pt x="0" y="0"/>
                    </a:moveTo>
                    <a:lnTo>
                      <a:pt x="1235197" y="0"/>
                    </a:lnTo>
                    <a:lnTo>
                      <a:pt x="1235197" y="1315807"/>
                    </a:lnTo>
                    <a:lnTo>
                      <a:pt x="0" y="13158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1235197" cy="135390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808128" cy="8808128"/>
            </a:xfrm>
            <a:custGeom>
              <a:avLst/>
              <a:gdLst/>
              <a:ahLst/>
              <a:cxnLst/>
              <a:rect r="r" b="b" t="t" l="l"/>
              <a:pathLst>
                <a:path h="8808128" w="8808128">
                  <a:moveTo>
                    <a:pt x="0" y="0"/>
                  </a:moveTo>
                  <a:lnTo>
                    <a:pt x="8808128" y="0"/>
                  </a:lnTo>
                  <a:lnTo>
                    <a:pt x="8808128" y="8808128"/>
                  </a:lnTo>
                  <a:lnTo>
                    <a:pt x="0" y="8808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353491" y="1544165"/>
            <a:ext cx="5793471" cy="5761558"/>
            <a:chOff x="0" y="0"/>
            <a:chExt cx="1170709" cy="11642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70709" cy="1164260"/>
            </a:xfrm>
            <a:custGeom>
              <a:avLst/>
              <a:gdLst/>
              <a:ahLst/>
              <a:cxnLst/>
              <a:rect r="r" b="b" t="t" l="l"/>
              <a:pathLst>
                <a:path h="1164260" w="1170709">
                  <a:moveTo>
                    <a:pt x="36081" y="0"/>
                  </a:moveTo>
                  <a:lnTo>
                    <a:pt x="1134629" y="0"/>
                  </a:lnTo>
                  <a:cubicBezTo>
                    <a:pt x="1144198" y="0"/>
                    <a:pt x="1153375" y="3801"/>
                    <a:pt x="1160141" y="10568"/>
                  </a:cubicBezTo>
                  <a:cubicBezTo>
                    <a:pt x="1166908" y="17334"/>
                    <a:pt x="1170709" y="26511"/>
                    <a:pt x="1170709" y="36081"/>
                  </a:cubicBezTo>
                  <a:lnTo>
                    <a:pt x="1170709" y="1128180"/>
                  </a:lnTo>
                  <a:cubicBezTo>
                    <a:pt x="1170709" y="1137749"/>
                    <a:pt x="1166908" y="1146926"/>
                    <a:pt x="1160141" y="1153693"/>
                  </a:cubicBezTo>
                  <a:cubicBezTo>
                    <a:pt x="1153375" y="1160459"/>
                    <a:pt x="1144198" y="1164260"/>
                    <a:pt x="1134629" y="1164260"/>
                  </a:cubicBezTo>
                  <a:lnTo>
                    <a:pt x="36081" y="1164260"/>
                  </a:lnTo>
                  <a:cubicBezTo>
                    <a:pt x="26511" y="1164260"/>
                    <a:pt x="17334" y="1160459"/>
                    <a:pt x="10568" y="1153693"/>
                  </a:cubicBezTo>
                  <a:cubicBezTo>
                    <a:pt x="3801" y="1146926"/>
                    <a:pt x="0" y="1137749"/>
                    <a:pt x="0" y="1128180"/>
                  </a:cubicBezTo>
                  <a:lnTo>
                    <a:pt x="0" y="36081"/>
                  </a:lnTo>
                  <a:cubicBezTo>
                    <a:pt x="0" y="26511"/>
                    <a:pt x="3801" y="17334"/>
                    <a:pt x="10568" y="10568"/>
                  </a:cubicBezTo>
                  <a:cubicBezTo>
                    <a:pt x="17334" y="3801"/>
                    <a:pt x="26511" y="0"/>
                    <a:pt x="360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170709" cy="12118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615495" y="3380725"/>
            <a:ext cx="5232658" cy="3112708"/>
          </a:xfrm>
          <a:custGeom>
            <a:avLst/>
            <a:gdLst/>
            <a:ahLst/>
            <a:cxnLst/>
            <a:rect r="r" b="b" t="t" l="l"/>
            <a:pathLst>
              <a:path h="3112708" w="5232658">
                <a:moveTo>
                  <a:pt x="0" y="0"/>
                </a:moveTo>
                <a:lnTo>
                  <a:pt x="5232658" y="0"/>
                </a:lnTo>
                <a:lnTo>
                  <a:pt x="5232658" y="3112708"/>
                </a:lnTo>
                <a:lnTo>
                  <a:pt x="0" y="3112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45" t="-36594" r="-6046" b="-51503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104640" y="8532772"/>
            <a:ext cx="3285874" cy="1605971"/>
          </a:xfrm>
          <a:custGeom>
            <a:avLst/>
            <a:gdLst/>
            <a:ahLst/>
            <a:cxnLst/>
            <a:rect r="r" b="b" t="t" l="l"/>
            <a:pathLst>
              <a:path h="1605971" w="3285874">
                <a:moveTo>
                  <a:pt x="0" y="0"/>
                </a:moveTo>
                <a:lnTo>
                  <a:pt x="3285873" y="0"/>
                </a:lnTo>
                <a:lnTo>
                  <a:pt x="3285873" y="1605970"/>
                </a:lnTo>
                <a:lnTo>
                  <a:pt x="0" y="1605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844856" y="8849242"/>
            <a:ext cx="2971628" cy="857527"/>
          </a:xfrm>
          <a:custGeom>
            <a:avLst/>
            <a:gdLst/>
            <a:ahLst/>
            <a:cxnLst/>
            <a:rect r="r" b="b" t="t" l="l"/>
            <a:pathLst>
              <a:path h="857527" w="2971628">
                <a:moveTo>
                  <a:pt x="0" y="0"/>
                </a:moveTo>
                <a:lnTo>
                  <a:pt x="2971628" y="0"/>
                </a:lnTo>
                <a:lnTo>
                  <a:pt x="2971628" y="857527"/>
                </a:lnTo>
                <a:lnTo>
                  <a:pt x="0" y="857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67602" y="8849242"/>
            <a:ext cx="3266769" cy="857527"/>
          </a:xfrm>
          <a:custGeom>
            <a:avLst/>
            <a:gdLst/>
            <a:ahLst/>
            <a:cxnLst/>
            <a:rect r="r" b="b" t="t" l="l"/>
            <a:pathLst>
              <a:path h="857527" w="3266769">
                <a:moveTo>
                  <a:pt x="0" y="0"/>
                </a:moveTo>
                <a:lnTo>
                  <a:pt x="3266770" y="0"/>
                </a:lnTo>
                <a:lnTo>
                  <a:pt x="3266770" y="857527"/>
                </a:lnTo>
                <a:lnTo>
                  <a:pt x="0" y="857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505504" y="8773604"/>
            <a:ext cx="4107300" cy="933165"/>
          </a:xfrm>
          <a:custGeom>
            <a:avLst/>
            <a:gdLst/>
            <a:ahLst/>
            <a:cxnLst/>
            <a:rect r="r" b="b" t="t" l="l"/>
            <a:pathLst>
              <a:path h="933165" w="4107300">
                <a:moveTo>
                  <a:pt x="0" y="0"/>
                </a:moveTo>
                <a:lnTo>
                  <a:pt x="4107300" y="0"/>
                </a:lnTo>
                <a:lnTo>
                  <a:pt x="4107300" y="933165"/>
                </a:lnTo>
                <a:lnTo>
                  <a:pt x="0" y="9331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66794" r="0" b="-173353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115293" y="8881144"/>
            <a:ext cx="2473436" cy="889420"/>
          </a:xfrm>
          <a:custGeom>
            <a:avLst/>
            <a:gdLst/>
            <a:ahLst/>
            <a:cxnLst/>
            <a:rect r="r" b="b" t="t" l="l"/>
            <a:pathLst>
              <a:path h="889420" w="2473436">
                <a:moveTo>
                  <a:pt x="0" y="0"/>
                </a:moveTo>
                <a:lnTo>
                  <a:pt x="2473436" y="0"/>
                </a:lnTo>
                <a:lnTo>
                  <a:pt x="2473436" y="889420"/>
                </a:lnTo>
                <a:lnTo>
                  <a:pt x="0" y="8894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688560" y="2133773"/>
            <a:ext cx="2961558" cy="2803307"/>
          </a:xfrm>
          <a:custGeom>
            <a:avLst/>
            <a:gdLst/>
            <a:ahLst/>
            <a:cxnLst/>
            <a:rect r="r" b="b" t="t" l="l"/>
            <a:pathLst>
              <a:path h="2803307" w="2961558">
                <a:moveTo>
                  <a:pt x="0" y="0"/>
                </a:moveTo>
                <a:lnTo>
                  <a:pt x="2961557" y="0"/>
                </a:lnTo>
                <a:lnTo>
                  <a:pt x="2961557" y="2803306"/>
                </a:lnTo>
                <a:lnTo>
                  <a:pt x="0" y="2803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85391" y="0"/>
            <a:ext cx="5602609" cy="10287000"/>
            <a:chOff x="0" y="0"/>
            <a:chExt cx="147558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558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75584">
                  <a:moveTo>
                    <a:pt x="0" y="0"/>
                  </a:moveTo>
                  <a:lnTo>
                    <a:pt x="1475584" y="0"/>
                  </a:lnTo>
                  <a:lnTo>
                    <a:pt x="14755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475584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2245461"/>
            <a:ext cx="10815381" cy="7905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bed burial is a type of burial in which the deceased person is buried in the ground, lying upon a wooded bed wearing fine clothing. It is a burial custom that is particularly associated with high-status women during the early Anglo-Saxon period, although excavated examples of bed burials are comparatively rare. Beds were extremely high-status items of furniture, and the fragments of wood found of the Trumpington bed indicate it was even decorated with carving.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612414" y="0"/>
            <a:ext cx="5675586" cy="10287000"/>
          </a:xfrm>
          <a:custGeom>
            <a:avLst/>
            <a:gdLst/>
            <a:ahLst/>
            <a:cxnLst/>
            <a:rect r="r" b="b" t="t" l="l"/>
            <a:pathLst>
              <a:path h="10287000" w="5675586">
                <a:moveTo>
                  <a:pt x="0" y="0"/>
                </a:moveTo>
                <a:lnTo>
                  <a:pt x="5675586" y="0"/>
                </a:lnTo>
                <a:lnTo>
                  <a:pt x="56755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3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2833150">
            <a:off x="7860664" y="3203858"/>
            <a:ext cx="11301259" cy="3489264"/>
          </a:xfrm>
          <a:custGeom>
            <a:avLst/>
            <a:gdLst/>
            <a:ahLst/>
            <a:cxnLst/>
            <a:rect r="r" b="b" t="t" l="l"/>
            <a:pathLst>
              <a:path h="3489264" w="11301259">
                <a:moveTo>
                  <a:pt x="0" y="0"/>
                </a:moveTo>
                <a:lnTo>
                  <a:pt x="11301259" y="0"/>
                </a:lnTo>
                <a:lnTo>
                  <a:pt x="11301259" y="3489264"/>
                </a:lnTo>
                <a:lnTo>
                  <a:pt x="0" y="3489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371490"/>
            <a:ext cx="6391793" cy="592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chain of interlinked iron rings from the grave is thought to be part of a chatelaine, a kind of belt from which early medieval women hung useful household objects like keys and knives.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4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415462" y="1028700"/>
            <a:ext cx="7907920" cy="8229600"/>
            <a:chOff x="0" y="0"/>
            <a:chExt cx="2082744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82744" cy="2167467"/>
            </a:xfrm>
            <a:custGeom>
              <a:avLst/>
              <a:gdLst/>
              <a:ahLst/>
              <a:cxnLst/>
              <a:rect r="r" b="b" t="t" l="l"/>
              <a:pathLst>
                <a:path h="2167467" w="2082744">
                  <a:moveTo>
                    <a:pt x="0" y="0"/>
                  </a:moveTo>
                  <a:lnTo>
                    <a:pt x="2082744" y="0"/>
                  </a:lnTo>
                  <a:lnTo>
                    <a:pt x="2082744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082744" cy="22150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9849139" y="2144561"/>
            <a:ext cx="7165329" cy="6151367"/>
          </a:xfrm>
          <a:custGeom>
            <a:avLst/>
            <a:gdLst/>
            <a:ahLst/>
            <a:cxnLst/>
            <a:rect r="r" b="b" t="t" l="l"/>
            <a:pathLst>
              <a:path h="6151367" w="7165329">
                <a:moveTo>
                  <a:pt x="0" y="0"/>
                </a:moveTo>
                <a:lnTo>
                  <a:pt x="7165329" y="0"/>
                </a:lnTo>
                <a:lnTo>
                  <a:pt x="7165329" y="6151367"/>
                </a:lnTo>
                <a:lnTo>
                  <a:pt x="0" y="6151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2371490"/>
            <a:ext cx="6391793" cy="5924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Isotopic analysis of the young woman’s bones and teeth reveal that she moved to England from somewhere near the Alps, perhaps southern Germany, sometime after she turned 7 years old.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5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85391" y="0"/>
            <a:ext cx="5602609" cy="10287000"/>
            <a:chOff x="0" y="0"/>
            <a:chExt cx="147558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7558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475584">
                  <a:moveTo>
                    <a:pt x="0" y="0"/>
                  </a:moveTo>
                  <a:lnTo>
                    <a:pt x="1475584" y="0"/>
                  </a:lnTo>
                  <a:lnTo>
                    <a:pt x="14755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475584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2245461"/>
            <a:ext cx="10260858" cy="526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Previous analysis indicated that the young woman had suffered from illness but her cause of death remains unknown.</a:t>
            </a: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combination of dental and bone analysis revealed the likely age of the person when they died was 14-18 years old.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270105" y="0"/>
            <a:ext cx="6017895" cy="10287000"/>
          </a:xfrm>
          <a:custGeom>
            <a:avLst/>
            <a:gdLst/>
            <a:ahLst/>
            <a:cxnLst/>
            <a:rect r="r" b="b" t="t" l="l"/>
            <a:pathLst>
              <a:path h="10287000" w="6017895">
                <a:moveTo>
                  <a:pt x="0" y="0"/>
                </a:moveTo>
                <a:lnTo>
                  <a:pt x="6017895" y="0"/>
                </a:lnTo>
                <a:lnTo>
                  <a:pt x="60178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6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144000" y="2323733"/>
            <a:ext cx="8423209" cy="5601434"/>
          </a:xfrm>
          <a:custGeom>
            <a:avLst/>
            <a:gdLst/>
            <a:ahLst/>
            <a:cxnLst/>
            <a:rect r="r" b="b" t="t" l="l"/>
            <a:pathLst>
              <a:path h="5601434" w="8423209">
                <a:moveTo>
                  <a:pt x="0" y="0"/>
                </a:moveTo>
                <a:lnTo>
                  <a:pt x="8423209" y="0"/>
                </a:lnTo>
                <a:lnTo>
                  <a:pt x="8423209" y="5601434"/>
                </a:lnTo>
                <a:lnTo>
                  <a:pt x="0" y="56014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220256"/>
            <a:ext cx="6391793" cy="7791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Once the girl had arrived in England, the proportion of protein in her diet decreased by a small but significant amount.</a:t>
            </a:r>
          </a:p>
          <a:p>
            <a:pPr algn="l">
              <a:lnSpc>
                <a:spcPts val="441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fact that her diet changed once she arrived in England suggests that her lifestyle may have changed quite significantly.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7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99906"/>
            <a:ext cx="18288000" cy="7587094"/>
            <a:chOff x="0" y="0"/>
            <a:chExt cx="4816593" cy="19982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998247"/>
            </a:xfrm>
            <a:custGeom>
              <a:avLst/>
              <a:gdLst/>
              <a:ahLst/>
              <a:cxnLst/>
              <a:rect r="r" b="b" t="t" l="l"/>
              <a:pathLst>
                <a:path h="199824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98247"/>
                  </a:lnTo>
                  <a:lnTo>
                    <a:pt x="0" y="1998247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0458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70150" y="3567979"/>
            <a:ext cx="7761745" cy="5850947"/>
            <a:chOff x="0" y="0"/>
            <a:chExt cx="2044246" cy="15409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044246" cy="1540990"/>
            </a:xfrm>
            <a:custGeom>
              <a:avLst/>
              <a:gdLst/>
              <a:ahLst/>
              <a:cxnLst/>
              <a:rect r="r" b="b" t="t" l="l"/>
              <a:pathLst>
                <a:path h="1540990" w="2044246">
                  <a:moveTo>
                    <a:pt x="0" y="0"/>
                  </a:moveTo>
                  <a:lnTo>
                    <a:pt x="2044246" y="0"/>
                  </a:lnTo>
                  <a:lnTo>
                    <a:pt x="2044246" y="1540990"/>
                  </a:lnTo>
                  <a:lnTo>
                    <a:pt x="0" y="154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2044246" cy="15886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390279" y="3567979"/>
            <a:ext cx="7761745" cy="5850947"/>
            <a:chOff x="0" y="0"/>
            <a:chExt cx="2044246" cy="15409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44246" cy="1540990"/>
            </a:xfrm>
            <a:custGeom>
              <a:avLst/>
              <a:gdLst/>
              <a:ahLst/>
              <a:cxnLst/>
              <a:rect r="r" b="b" t="t" l="l"/>
              <a:pathLst>
                <a:path h="1540990" w="2044246">
                  <a:moveTo>
                    <a:pt x="0" y="0"/>
                  </a:moveTo>
                  <a:lnTo>
                    <a:pt x="2044246" y="0"/>
                  </a:lnTo>
                  <a:lnTo>
                    <a:pt x="2044246" y="1540990"/>
                  </a:lnTo>
                  <a:lnTo>
                    <a:pt x="0" y="154099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2044246" cy="15886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05962" y="3978551"/>
            <a:ext cx="7344180" cy="4893060"/>
          </a:xfrm>
          <a:custGeom>
            <a:avLst/>
            <a:gdLst/>
            <a:ahLst/>
            <a:cxnLst/>
            <a:rect r="r" b="b" t="t" l="l"/>
            <a:pathLst>
              <a:path h="4893060" w="7344180">
                <a:moveTo>
                  <a:pt x="0" y="0"/>
                </a:moveTo>
                <a:lnTo>
                  <a:pt x="7344180" y="0"/>
                </a:lnTo>
                <a:lnTo>
                  <a:pt x="7344180" y="4893060"/>
                </a:lnTo>
                <a:lnTo>
                  <a:pt x="0" y="4893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00550" y="3929088"/>
            <a:ext cx="7488671" cy="4942523"/>
          </a:xfrm>
          <a:custGeom>
            <a:avLst/>
            <a:gdLst/>
            <a:ahLst/>
            <a:cxnLst/>
            <a:rect r="r" b="b" t="t" l="l"/>
            <a:pathLst>
              <a:path h="4942523" w="7488671">
                <a:moveTo>
                  <a:pt x="0" y="0"/>
                </a:moveTo>
                <a:lnTo>
                  <a:pt x="7488671" y="0"/>
                </a:lnTo>
                <a:lnTo>
                  <a:pt x="7488671" y="4942523"/>
                </a:lnTo>
                <a:lnTo>
                  <a:pt x="0" y="4942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737867"/>
            <a:ext cx="16372745" cy="1962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his is what the bed burial looked like when it was discovered by archaeologists…</a:t>
            </a:r>
          </a:p>
          <a:p>
            <a:pPr algn="l">
              <a:lnSpc>
                <a:spcPts val="5256"/>
              </a:lnSpc>
            </a:pP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99906"/>
            <a:ext cx="18288000" cy="7587094"/>
            <a:chOff x="0" y="0"/>
            <a:chExt cx="4816593" cy="19982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998247"/>
            </a:xfrm>
            <a:custGeom>
              <a:avLst/>
              <a:gdLst/>
              <a:ahLst/>
              <a:cxnLst/>
              <a:rect r="r" b="b" t="t" l="l"/>
              <a:pathLst>
                <a:path h="199824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98247"/>
                  </a:lnTo>
                  <a:lnTo>
                    <a:pt x="0" y="1998247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0458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64236" y="3970829"/>
            <a:ext cx="7866468" cy="5045248"/>
          </a:xfrm>
          <a:custGeom>
            <a:avLst/>
            <a:gdLst/>
            <a:ahLst/>
            <a:cxnLst/>
            <a:rect r="r" b="b" t="t" l="l"/>
            <a:pathLst>
              <a:path h="5045248" w="7866468">
                <a:moveTo>
                  <a:pt x="0" y="0"/>
                </a:moveTo>
                <a:lnTo>
                  <a:pt x="7866469" y="0"/>
                </a:lnTo>
                <a:lnTo>
                  <a:pt x="7866469" y="5045248"/>
                </a:lnTo>
                <a:lnTo>
                  <a:pt x="0" y="5045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357295" y="3970829"/>
            <a:ext cx="7866468" cy="5045248"/>
          </a:xfrm>
          <a:custGeom>
            <a:avLst/>
            <a:gdLst/>
            <a:ahLst/>
            <a:cxnLst/>
            <a:rect r="r" b="b" t="t" l="l"/>
            <a:pathLst>
              <a:path h="5045248" w="7866468">
                <a:moveTo>
                  <a:pt x="0" y="0"/>
                </a:moveTo>
                <a:lnTo>
                  <a:pt x="7866469" y="0"/>
                </a:lnTo>
                <a:lnTo>
                  <a:pt x="7866469" y="5045248"/>
                </a:lnTo>
                <a:lnTo>
                  <a:pt x="0" y="50452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90600"/>
            <a:ext cx="16372745" cy="641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hat the burial may have looked like at the time: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840534" y="3492767"/>
            <a:ext cx="7205510" cy="4748227"/>
          </a:xfrm>
          <a:custGeom>
            <a:avLst/>
            <a:gdLst/>
            <a:ahLst/>
            <a:cxnLst/>
            <a:rect r="r" b="b" t="t" l="l"/>
            <a:pathLst>
              <a:path h="4748227" w="7205510">
                <a:moveTo>
                  <a:pt x="0" y="0"/>
                </a:moveTo>
                <a:lnTo>
                  <a:pt x="7205509" y="0"/>
                </a:lnTo>
                <a:lnTo>
                  <a:pt x="7205509" y="4748227"/>
                </a:lnTo>
                <a:lnTo>
                  <a:pt x="0" y="4748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125102" y="7474066"/>
            <a:ext cx="1841880" cy="1725645"/>
          </a:xfrm>
          <a:custGeom>
            <a:avLst/>
            <a:gdLst/>
            <a:ahLst/>
            <a:cxnLst/>
            <a:rect r="r" b="b" t="t" l="l"/>
            <a:pathLst>
              <a:path h="1725645" w="1841880">
                <a:moveTo>
                  <a:pt x="0" y="0"/>
                </a:moveTo>
                <a:lnTo>
                  <a:pt x="1841880" y="0"/>
                </a:lnTo>
                <a:lnTo>
                  <a:pt x="1841880" y="1725645"/>
                </a:lnTo>
                <a:lnTo>
                  <a:pt x="0" y="17256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342333">
            <a:off x="11120179" y="2201613"/>
            <a:ext cx="3570180" cy="720780"/>
          </a:xfrm>
          <a:custGeom>
            <a:avLst/>
            <a:gdLst/>
            <a:ahLst/>
            <a:cxnLst/>
            <a:rect r="r" b="b" t="t" l="l"/>
            <a:pathLst>
              <a:path h="720780" w="3570180">
                <a:moveTo>
                  <a:pt x="0" y="0"/>
                </a:moveTo>
                <a:lnTo>
                  <a:pt x="3570180" y="0"/>
                </a:lnTo>
                <a:lnTo>
                  <a:pt x="3570180" y="720780"/>
                </a:lnTo>
                <a:lnTo>
                  <a:pt x="0" y="720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16991" y="7757880"/>
            <a:ext cx="3422336" cy="2123299"/>
          </a:xfrm>
          <a:custGeom>
            <a:avLst/>
            <a:gdLst/>
            <a:ahLst/>
            <a:cxnLst/>
            <a:rect r="r" b="b" t="t" l="l"/>
            <a:pathLst>
              <a:path h="2123299" w="3422336">
                <a:moveTo>
                  <a:pt x="0" y="0"/>
                </a:moveTo>
                <a:lnTo>
                  <a:pt x="3422336" y="0"/>
                </a:lnTo>
                <a:lnTo>
                  <a:pt x="3422336" y="2123299"/>
                </a:lnTo>
                <a:lnTo>
                  <a:pt x="0" y="2123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55785" y="1826321"/>
            <a:ext cx="1870489" cy="1998605"/>
          </a:xfrm>
          <a:custGeom>
            <a:avLst/>
            <a:gdLst/>
            <a:ahLst/>
            <a:cxnLst/>
            <a:rect r="r" b="b" t="t" l="l"/>
            <a:pathLst>
              <a:path h="1998605" w="1870489">
                <a:moveTo>
                  <a:pt x="0" y="0"/>
                </a:moveTo>
                <a:lnTo>
                  <a:pt x="1870490" y="0"/>
                </a:lnTo>
                <a:lnTo>
                  <a:pt x="1870490" y="1998605"/>
                </a:lnTo>
                <a:lnTo>
                  <a:pt x="0" y="19986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484276">
            <a:off x="8923960" y="7073924"/>
            <a:ext cx="2334139" cy="2334139"/>
          </a:xfrm>
          <a:custGeom>
            <a:avLst/>
            <a:gdLst/>
            <a:ahLst/>
            <a:cxnLst/>
            <a:rect r="r" b="b" t="t" l="l"/>
            <a:pathLst>
              <a:path h="2334139" w="2334139">
                <a:moveTo>
                  <a:pt x="0" y="0"/>
                </a:moveTo>
                <a:lnTo>
                  <a:pt x="2334140" y="0"/>
                </a:lnTo>
                <a:lnTo>
                  <a:pt x="2334140" y="2334140"/>
                </a:lnTo>
                <a:lnTo>
                  <a:pt x="0" y="23341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29604" y="2224636"/>
            <a:ext cx="3119517" cy="1310807"/>
          </a:xfrm>
          <a:custGeom>
            <a:avLst/>
            <a:gdLst/>
            <a:ahLst/>
            <a:cxnLst/>
            <a:rect r="r" b="b" t="t" l="l"/>
            <a:pathLst>
              <a:path h="1310807" w="3119517">
                <a:moveTo>
                  <a:pt x="0" y="0"/>
                </a:moveTo>
                <a:lnTo>
                  <a:pt x="3119518" y="0"/>
                </a:lnTo>
                <a:lnTo>
                  <a:pt x="3119518" y="1310807"/>
                </a:lnTo>
                <a:lnTo>
                  <a:pt x="0" y="13108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371490"/>
            <a:ext cx="6391793" cy="7245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girl was also found with some other grave goods. These included a bone comb and small glass beads that probably formed part of a beaded edge to a veil as well as an iron knife with a horn handle and leather sheaf. </a:t>
            </a: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8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86867" y="442637"/>
            <a:ext cx="8765111" cy="586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31"/>
              </a:lnSpc>
            </a:pPr>
            <a:r>
              <a:rPr lang="en-US" sz="3451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Early Medieval Bed Burial, Trumpington</a:t>
            </a:r>
          </a:p>
        </p:txBody>
      </p:sp>
      <p:sp>
        <p:nvSpPr>
          <p:cNvPr name="AutoShape 15" id="15"/>
          <p:cNvSpPr/>
          <p:nvPr/>
        </p:nvSpPr>
        <p:spPr>
          <a:xfrm flipV="true">
            <a:off x="13554925" y="3142799"/>
            <a:ext cx="1757105" cy="2724082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6" id="16"/>
          <p:cNvSpPr/>
          <p:nvPr/>
        </p:nvSpPr>
        <p:spPr>
          <a:xfrm flipV="true">
            <a:off x="11197828" y="6032209"/>
            <a:ext cx="1263454" cy="2208785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7" id="17"/>
          <p:cNvSpPr/>
          <p:nvPr/>
        </p:nvSpPr>
        <p:spPr>
          <a:xfrm>
            <a:off x="10218801" y="3492767"/>
            <a:ext cx="2455842" cy="2374113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8" id="18"/>
          <p:cNvSpPr/>
          <p:nvPr/>
        </p:nvSpPr>
        <p:spPr>
          <a:xfrm flipH="true" flipV="true">
            <a:off x="13246142" y="6116029"/>
            <a:ext cx="682017" cy="2124965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19" id="19"/>
          <p:cNvSpPr/>
          <p:nvPr/>
        </p:nvSpPr>
        <p:spPr>
          <a:xfrm flipH="true" flipV="true">
            <a:off x="12311120" y="2740731"/>
            <a:ext cx="783295" cy="2520247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0" id="20"/>
          <p:cNvSpPr/>
          <p:nvPr/>
        </p:nvSpPr>
        <p:spPr>
          <a:xfrm flipH="true" flipV="true">
            <a:off x="13369423" y="5780797"/>
            <a:ext cx="3355746" cy="2460197"/>
          </a:xfrm>
          <a:prstGeom prst="line">
            <a:avLst/>
          </a:prstGeom>
          <a:ln cap="flat" w="38100">
            <a:solidFill>
              <a:srgbClr val="FF3131"/>
            </a:solidFill>
            <a:prstDash val="solid"/>
            <a:headEnd type="oval" len="lg" w="lg"/>
            <a:tailEnd type="oval" len="lg" w="lg"/>
          </a:ln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99906"/>
            <a:ext cx="18288000" cy="7587094"/>
            <a:chOff x="0" y="0"/>
            <a:chExt cx="4816593" cy="19982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998247"/>
            </a:xfrm>
            <a:custGeom>
              <a:avLst/>
              <a:gdLst/>
              <a:ahLst/>
              <a:cxnLst/>
              <a:rect r="r" b="b" t="t" l="l"/>
              <a:pathLst>
                <a:path h="199824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98247"/>
                  </a:lnTo>
                  <a:lnTo>
                    <a:pt x="0" y="1998247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0458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675530"/>
            <a:ext cx="15616576" cy="130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do these pieces of evidence tell you about the person who was buried?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63934"/>
            <a:ext cx="16230600" cy="6978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Task: </a:t>
            </a: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Write a short paragraph about the evidence, making inferences about the person buried.</a:t>
            </a:r>
          </a:p>
          <a:p>
            <a:pPr algn="l">
              <a:lnSpc>
                <a:spcPts val="31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Example:</a:t>
            </a: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 think the girl buried must have been Christian because she was found with a cross in her grave. I also think she may have been wealthy because the cross was made from gold and garnets. Additionally, a gold and garnet pin was also found in her grave which shows she must have been rich or important.</a:t>
            </a:r>
          </a:p>
          <a:p>
            <a:pPr algn="l">
              <a:lnSpc>
                <a:spcPts val="5256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699906"/>
            <a:ext cx="18288000" cy="7587094"/>
            <a:chOff x="0" y="0"/>
            <a:chExt cx="4816593" cy="19982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998247"/>
            </a:xfrm>
            <a:custGeom>
              <a:avLst/>
              <a:gdLst/>
              <a:ahLst/>
              <a:cxnLst/>
              <a:rect r="r" b="b" t="t" l="l"/>
              <a:pathLst>
                <a:path h="199824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998247"/>
                  </a:lnTo>
                  <a:lnTo>
                    <a:pt x="0" y="199824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20458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675530"/>
            <a:ext cx="15616576" cy="130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Watch the film…can you find out anything more from the archaeologist that excavated the grave?</a:t>
            </a:r>
          </a:p>
        </p:txBody>
      </p:sp>
      <p:pic>
        <p:nvPicPr>
          <p:cNvPr name="Picture 6" id="6"/>
          <p:cNvPicPr>
            <a:picLocks noChangeAspect="true"/>
          </p:cNvPicPr>
          <p:nvPr>
            <a:videoFile r:link="rId3"/>
          </p:nvPr>
        </p:nvPicPr>
        <p:blipFill>
          <a:blip r:embed="rId2"/>
          <a:stretch>
            <a:fillRect/>
          </a:stretch>
        </p:blipFill>
        <p:spPr>
          <a:xfrm rot="0">
            <a:off x="2394647" y="2699906"/>
            <a:ext cx="13498705" cy="758709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140502" y="-1358936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7498" y="3713566"/>
            <a:ext cx="9137005" cy="6573434"/>
            <a:chOff x="0" y="0"/>
            <a:chExt cx="2406454" cy="17312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06454" cy="1731275"/>
            </a:xfrm>
            <a:custGeom>
              <a:avLst/>
              <a:gdLst/>
              <a:ahLst/>
              <a:cxnLst/>
              <a:rect r="r" b="b" t="t" l="l"/>
              <a:pathLst>
                <a:path h="1731275" w="2406454">
                  <a:moveTo>
                    <a:pt x="0" y="0"/>
                  </a:moveTo>
                  <a:lnTo>
                    <a:pt x="2406454" y="0"/>
                  </a:lnTo>
                  <a:lnTo>
                    <a:pt x="2406454" y="1731275"/>
                  </a:lnTo>
                  <a:lnTo>
                    <a:pt x="0" y="1731275"/>
                  </a:lnTo>
                  <a:close/>
                </a:path>
              </a:pathLst>
            </a:custGeom>
            <a:solidFill>
              <a:srgbClr val="65341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406454" cy="1769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9140502" y="867041"/>
            <a:ext cx="9144000" cy="2960370"/>
          </a:xfrm>
          <a:custGeom>
            <a:avLst/>
            <a:gdLst/>
            <a:ahLst/>
            <a:cxnLst/>
            <a:rect r="r" b="b" t="t" l="l"/>
            <a:pathLst>
              <a:path h="2960370" w="9144000">
                <a:moveTo>
                  <a:pt x="0" y="0"/>
                </a:moveTo>
                <a:lnTo>
                  <a:pt x="9144000" y="0"/>
                </a:lnTo>
                <a:lnTo>
                  <a:pt x="9144000" y="296037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35256" y="4822095"/>
            <a:ext cx="9149247" cy="3999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4"/>
              </a:lnSpc>
            </a:pPr>
            <a:r>
              <a:rPr lang="en-US" sz="89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Trumpington</a:t>
            </a:r>
          </a:p>
          <a:p>
            <a:pPr algn="ctr">
              <a:lnSpc>
                <a:spcPts val="10504"/>
              </a:lnSpc>
            </a:pPr>
            <a:r>
              <a:rPr lang="en-US" sz="8902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Bed Burial</a:t>
            </a:r>
          </a:p>
          <a:p>
            <a:pPr algn="ctr">
              <a:lnSpc>
                <a:spcPts val="10504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9131758" y="7738821"/>
            <a:ext cx="9140502" cy="67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15"/>
              </a:lnSpc>
            </a:pPr>
            <a:r>
              <a:rPr lang="en-US" sz="3868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Curriculum Link: Anglo Saxons Year 5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0" y="1115"/>
            <a:ext cx="9147498" cy="10285885"/>
            <a:chOff x="0" y="0"/>
            <a:chExt cx="2409218" cy="27090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09217" cy="2709040"/>
            </a:xfrm>
            <a:custGeom>
              <a:avLst/>
              <a:gdLst/>
              <a:ahLst/>
              <a:cxnLst/>
              <a:rect r="r" b="b" t="t" l="l"/>
              <a:pathLst>
                <a:path h="2709040" w="2409217">
                  <a:moveTo>
                    <a:pt x="0" y="0"/>
                  </a:moveTo>
                  <a:lnTo>
                    <a:pt x="2409217" y="0"/>
                  </a:lnTo>
                  <a:lnTo>
                    <a:pt x="2409217" y="2709040"/>
                  </a:lnTo>
                  <a:lnTo>
                    <a:pt x="0" y="2709040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2409218" cy="2756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61860" y="1245415"/>
            <a:ext cx="8012885" cy="8012885"/>
            <a:chOff x="0" y="0"/>
            <a:chExt cx="10683846" cy="10683846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1194816" y="799149"/>
              <a:ext cx="8403903" cy="8952349"/>
              <a:chOff x="0" y="0"/>
              <a:chExt cx="1235197" cy="1315807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235197" cy="1315807"/>
              </a:xfrm>
              <a:custGeom>
                <a:avLst/>
                <a:gdLst/>
                <a:ahLst/>
                <a:cxnLst/>
                <a:rect r="r" b="b" t="t" l="l"/>
                <a:pathLst>
                  <a:path h="1315807" w="1235197">
                    <a:moveTo>
                      <a:pt x="0" y="0"/>
                    </a:moveTo>
                    <a:lnTo>
                      <a:pt x="1235197" y="0"/>
                    </a:lnTo>
                    <a:lnTo>
                      <a:pt x="1235197" y="1315807"/>
                    </a:lnTo>
                    <a:lnTo>
                      <a:pt x="0" y="131580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235197" cy="1353907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683846" cy="10683846"/>
            </a:xfrm>
            <a:custGeom>
              <a:avLst/>
              <a:gdLst/>
              <a:ahLst/>
              <a:cxnLst/>
              <a:rect r="r" b="b" t="t" l="l"/>
              <a:pathLst>
                <a:path h="10683846" w="10683846">
                  <a:moveTo>
                    <a:pt x="0" y="0"/>
                  </a:moveTo>
                  <a:lnTo>
                    <a:pt x="10683846" y="0"/>
                  </a:lnTo>
                  <a:lnTo>
                    <a:pt x="10683846" y="10683846"/>
                  </a:lnTo>
                  <a:lnTo>
                    <a:pt x="0" y="10683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554816" y="0"/>
            <a:ext cx="5733184" cy="10287000"/>
            <a:chOff x="0" y="0"/>
            <a:chExt cx="150997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997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509974">
                  <a:moveTo>
                    <a:pt x="0" y="0"/>
                  </a:moveTo>
                  <a:lnTo>
                    <a:pt x="1509974" y="0"/>
                  </a:lnTo>
                  <a:lnTo>
                    <a:pt x="15099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509974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823977"/>
            <a:ext cx="10865793" cy="9175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Forensic artist Hew Morrison created the likeness of the Trumpington woman using measurements of the woman’s skull and tissue depth data for Caucasian females.</a:t>
            </a:r>
          </a:p>
          <a:p>
            <a:pPr algn="l">
              <a:lnSpc>
                <a:spcPts val="24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can’t be sure of the girl’s hair or eye colour.</a:t>
            </a: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Hew Morrison said: “It was interesting to see her face developing. Her left eye was slightly lower, about half a centimetre, than her right eye. This would have been quite noticeable in life.”</a:t>
            </a:r>
          </a:p>
          <a:p>
            <a:pPr algn="l">
              <a:lnSpc>
                <a:spcPts val="24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How does it make you feel seeing what the girl may have looked like? 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2798371" y="1177973"/>
            <a:ext cx="5246074" cy="6704623"/>
          </a:xfrm>
          <a:custGeom>
            <a:avLst/>
            <a:gdLst/>
            <a:ahLst/>
            <a:cxnLst/>
            <a:rect r="r" b="b" t="t" l="l"/>
            <a:pathLst>
              <a:path h="6704623" w="5246074">
                <a:moveTo>
                  <a:pt x="0" y="0"/>
                </a:moveTo>
                <a:lnTo>
                  <a:pt x="5246074" y="0"/>
                </a:lnTo>
                <a:lnTo>
                  <a:pt x="5246074" y="6704624"/>
                </a:lnTo>
                <a:lnTo>
                  <a:pt x="0" y="6704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3398791"/>
            <a:ext cx="18288000" cy="6888209"/>
            <a:chOff x="0" y="0"/>
            <a:chExt cx="4816593" cy="181417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814178"/>
            </a:xfrm>
            <a:custGeom>
              <a:avLst/>
              <a:gdLst/>
              <a:ahLst/>
              <a:cxnLst/>
              <a:rect r="r" b="b" t="t" l="l"/>
              <a:pathLst>
                <a:path h="181417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14178"/>
                  </a:lnTo>
                  <a:lnTo>
                    <a:pt x="0" y="1814178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8618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4004893"/>
            <a:ext cx="16230600" cy="1708451"/>
            <a:chOff x="0" y="0"/>
            <a:chExt cx="4274726" cy="44996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74726" cy="449963"/>
            </a:xfrm>
            <a:custGeom>
              <a:avLst/>
              <a:gdLst/>
              <a:ahLst/>
              <a:cxnLst/>
              <a:rect r="r" b="b" t="t" l="l"/>
              <a:pathLst>
                <a:path h="44996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449963"/>
                  </a:lnTo>
                  <a:lnTo>
                    <a:pt x="0" y="449963"/>
                  </a:lnTo>
                  <a:close/>
                </a:path>
              </a:pathLst>
            </a:custGeom>
            <a:solidFill>
              <a:srgbClr val="3E98CD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47625"/>
              <a:ext cx="4274726" cy="497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5988670"/>
            <a:ext cx="16230600" cy="1708451"/>
            <a:chOff x="0" y="0"/>
            <a:chExt cx="4274726" cy="4499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274726" cy="449963"/>
            </a:xfrm>
            <a:custGeom>
              <a:avLst/>
              <a:gdLst/>
              <a:ahLst/>
              <a:cxnLst/>
              <a:rect r="r" b="b" t="t" l="l"/>
              <a:pathLst>
                <a:path h="44996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449963"/>
                  </a:lnTo>
                  <a:lnTo>
                    <a:pt x="0" y="449963"/>
                  </a:lnTo>
                  <a:close/>
                </a:path>
              </a:pathLst>
            </a:custGeom>
            <a:solidFill>
              <a:srgbClr val="3E98CD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4274726" cy="497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8700" y="7973346"/>
            <a:ext cx="16230600" cy="1708451"/>
            <a:chOff x="0" y="0"/>
            <a:chExt cx="4274726" cy="4499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274726" cy="449963"/>
            </a:xfrm>
            <a:custGeom>
              <a:avLst/>
              <a:gdLst/>
              <a:ahLst/>
              <a:cxnLst/>
              <a:rect r="r" b="b" t="t" l="l"/>
              <a:pathLst>
                <a:path h="44996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449963"/>
                  </a:lnTo>
                  <a:lnTo>
                    <a:pt x="0" y="449963"/>
                  </a:lnTo>
                  <a:close/>
                </a:path>
              </a:pathLst>
            </a:custGeom>
            <a:solidFill>
              <a:srgbClr val="3E98CD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47625"/>
              <a:ext cx="4274726" cy="4975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642724" y="4835526"/>
            <a:ext cx="1409925" cy="615948"/>
            <a:chOff x="0" y="0"/>
            <a:chExt cx="371338" cy="16222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Fact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8700" y="675530"/>
            <a:ext cx="15616576" cy="2622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Look at t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statements below. Do you think they are facts/myths or things we can’t be sure of? Where would you place them on the scale? Why?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1642724" y="4240506"/>
            <a:ext cx="15002552" cy="39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 Trumpington girl was a Christian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42724" y="6188079"/>
            <a:ext cx="15002552" cy="815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 Trumpington girl was an important person</a:t>
            </a:r>
          </a:p>
          <a:p>
            <a:pPr algn="ctr">
              <a:lnSpc>
                <a:spcPts val="3352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1642724" y="8154321"/>
            <a:ext cx="15002552" cy="396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2394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 Trumpington girl was born in Germany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5235350" y="4859118"/>
            <a:ext cx="1409925" cy="615948"/>
            <a:chOff x="0" y="0"/>
            <a:chExt cx="371338" cy="16222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Myth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>
            <a:off x="3474492" y="5153025"/>
            <a:ext cx="11281887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arrow" len="sm" w="med"/>
            <a:tailEnd type="arrow" len="sm" w="med"/>
          </a:ln>
        </p:spPr>
      </p:sp>
      <p:grpSp>
        <p:nvGrpSpPr>
          <p:cNvPr name="Group 25" id="25"/>
          <p:cNvGrpSpPr/>
          <p:nvPr/>
        </p:nvGrpSpPr>
        <p:grpSpPr>
          <a:xfrm rot="0">
            <a:off x="1642724" y="6807610"/>
            <a:ext cx="1409925" cy="615948"/>
            <a:chOff x="0" y="0"/>
            <a:chExt cx="371338" cy="16222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Fact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5235350" y="6831203"/>
            <a:ext cx="1409925" cy="615948"/>
            <a:chOff x="0" y="0"/>
            <a:chExt cx="371338" cy="16222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Myth</a:t>
              </a:r>
            </a:p>
          </p:txBody>
        </p:sp>
      </p:grpSp>
      <p:sp>
        <p:nvSpPr>
          <p:cNvPr name="AutoShape 31" id="31"/>
          <p:cNvSpPr/>
          <p:nvPr/>
        </p:nvSpPr>
        <p:spPr>
          <a:xfrm>
            <a:off x="3474492" y="7125109"/>
            <a:ext cx="11281887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arrow" len="sm" w="med"/>
            <a:tailEnd type="arrow" len="sm" w="med"/>
          </a:ln>
        </p:spPr>
      </p:sp>
      <p:grpSp>
        <p:nvGrpSpPr>
          <p:cNvPr name="Group 32" id="32"/>
          <p:cNvGrpSpPr/>
          <p:nvPr/>
        </p:nvGrpSpPr>
        <p:grpSpPr>
          <a:xfrm rot="0">
            <a:off x="1642724" y="8779298"/>
            <a:ext cx="1409925" cy="615948"/>
            <a:chOff x="0" y="0"/>
            <a:chExt cx="371338" cy="162225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Fact</a:t>
              </a: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5235350" y="8802890"/>
            <a:ext cx="1409925" cy="615948"/>
            <a:chOff x="0" y="0"/>
            <a:chExt cx="371338" cy="16222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71338" cy="162225"/>
            </a:xfrm>
            <a:custGeom>
              <a:avLst/>
              <a:gdLst/>
              <a:ahLst/>
              <a:cxnLst/>
              <a:rect r="r" b="b" t="t" l="l"/>
              <a:pathLst>
                <a:path h="162225" w="371338">
                  <a:moveTo>
                    <a:pt x="81112" y="0"/>
                  </a:moveTo>
                  <a:lnTo>
                    <a:pt x="290226" y="0"/>
                  </a:lnTo>
                  <a:cubicBezTo>
                    <a:pt x="335023" y="0"/>
                    <a:pt x="371338" y="36315"/>
                    <a:pt x="371338" y="81112"/>
                  </a:cubicBezTo>
                  <a:lnTo>
                    <a:pt x="371338" y="81112"/>
                  </a:lnTo>
                  <a:cubicBezTo>
                    <a:pt x="371338" y="102625"/>
                    <a:pt x="362793" y="123256"/>
                    <a:pt x="347581" y="138468"/>
                  </a:cubicBezTo>
                  <a:cubicBezTo>
                    <a:pt x="332370" y="153679"/>
                    <a:pt x="311738" y="162225"/>
                    <a:pt x="290226" y="162225"/>
                  </a:cubicBezTo>
                  <a:lnTo>
                    <a:pt x="81112" y="162225"/>
                  </a:lnTo>
                  <a:cubicBezTo>
                    <a:pt x="36315" y="162225"/>
                    <a:pt x="0" y="125910"/>
                    <a:pt x="0" y="81112"/>
                  </a:cubicBezTo>
                  <a:lnTo>
                    <a:pt x="0" y="81112"/>
                  </a:lnTo>
                  <a:cubicBezTo>
                    <a:pt x="0" y="36315"/>
                    <a:pt x="36315" y="0"/>
                    <a:pt x="81112" y="0"/>
                  </a:cubicBezTo>
                  <a:close/>
                </a:path>
              </a:pathLst>
            </a:custGeom>
            <a:solidFill>
              <a:srgbClr val="0A095B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47625"/>
              <a:ext cx="371338" cy="209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  <a:r>
                <a:rPr lang="en-US" sz="2235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Myth</a:t>
              </a:r>
            </a:p>
          </p:txBody>
        </p:sp>
      </p:grpSp>
      <p:sp>
        <p:nvSpPr>
          <p:cNvPr name="AutoShape 38" id="38"/>
          <p:cNvSpPr/>
          <p:nvPr/>
        </p:nvSpPr>
        <p:spPr>
          <a:xfrm>
            <a:off x="3474492" y="9096797"/>
            <a:ext cx="11281887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arrow" len="sm" w="med"/>
            <a:tailEnd type="arrow" len="sm" w="med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115"/>
            <a:ext cx="18288000" cy="1919934"/>
            <a:chOff x="0" y="0"/>
            <a:chExt cx="4816593" cy="50566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505662"/>
            </a:xfrm>
            <a:custGeom>
              <a:avLst/>
              <a:gdLst/>
              <a:ahLst/>
              <a:cxnLst/>
              <a:rect r="r" b="b" t="t" l="l"/>
              <a:pathLst>
                <a:path h="50566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05662"/>
                  </a:lnTo>
                  <a:lnTo>
                    <a:pt x="0" y="505662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5532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068157" y="2838343"/>
            <a:ext cx="10333288" cy="6535805"/>
          </a:xfrm>
          <a:custGeom>
            <a:avLst/>
            <a:gdLst/>
            <a:ahLst/>
            <a:cxnLst/>
            <a:rect r="r" b="b" t="t" l="l"/>
            <a:pathLst>
              <a:path h="6535805" w="10333288">
                <a:moveTo>
                  <a:pt x="0" y="0"/>
                </a:moveTo>
                <a:lnTo>
                  <a:pt x="10333288" y="0"/>
                </a:lnTo>
                <a:lnTo>
                  <a:pt x="10333288" y="6535804"/>
                </a:lnTo>
                <a:lnTo>
                  <a:pt x="0" y="6535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0" y="474671"/>
            <a:ext cx="182880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</a:t>
            </a:r>
            <a:r>
              <a:rPr lang="en-US" b="true" sz="51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 job do archaeologists and historians do?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6775" y="4296164"/>
            <a:ext cx="5475784" cy="2622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Both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archaeologists and historians use sources and evidence to learn about the past.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064167" y="2699906"/>
            <a:ext cx="6337278" cy="6674241"/>
          </a:xfrm>
          <a:custGeom>
            <a:avLst/>
            <a:gdLst/>
            <a:ahLst/>
            <a:cxnLst/>
            <a:rect r="r" b="b" t="t" l="l"/>
            <a:pathLst>
              <a:path h="6674241" w="6337278">
                <a:moveTo>
                  <a:pt x="0" y="0"/>
                </a:moveTo>
                <a:lnTo>
                  <a:pt x="6337278" y="0"/>
                </a:lnTo>
                <a:lnTo>
                  <a:pt x="6337278" y="6674241"/>
                </a:lnTo>
                <a:lnTo>
                  <a:pt x="0" y="6674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391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64498" y="2699906"/>
            <a:ext cx="3694192" cy="3694192"/>
          </a:xfrm>
          <a:custGeom>
            <a:avLst/>
            <a:gdLst/>
            <a:ahLst/>
            <a:cxnLst/>
            <a:rect r="r" b="b" t="t" l="l"/>
            <a:pathLst>
              <a:path h="3694192" w="3694192">
                <a:moveTo>
                  <a:pt x="0" y="0"/>
                </a:moveTo>
                <a:lnTo>
                  <a:pt x="3694192" y="0"/>
                </a:lnTo>
                <a:lnTo>
                  <a:pt x="3694192" y="3694192"/>
                </a:lnTo>
                <a:lnTo>
                  <a:pt x="0" y="369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6826632"/>
            <a:ext cx="9429990" cy="2547515"/>
          </a:xfrm>
          <a:custGeom>
            <a:avLst/>
            <a:gdLst/>
            <a:ahLst/>
            <a:cxnLst/>
            <a:rect r="r" b="b" t="t" l="l"/>
            <a:pathLst>
              <a:path h="2547515" w="9429990">
                <a:moveTo>
                  <a:pt x="0" y="0"/>
                </a:moveTo>
                <a:lnTo>
                  <a:pt x="9429990" y="0"/>
                </a:lnTo>
                <a:lnTo>
                  <a:pt x="9429990" y="2547515"/>
                </a:lnTo>
                <a:lnTo>
                  <a:pt x="0" y="2547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63" t="-1378" r="0" b="-137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737867"/>
            <a:ext cx="16372745" cy="13016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Have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 look at this strange place. It can be found hidden in the woods in Trumpington Meadows in Cambridge.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795259"/>
            <a:ext cx="4497257" cy="2622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7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</a:t>
            </a:r>
            <a:r>
              <a:rPr lang="en-US" sz="37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at might it be?</a:t>
            </a:r>
          </a:p>
          <a:p>
            <a:pPr algn="l">
              <a:lnSpc>
                <a:spcPts val="5250"/>
              </a:lnSpc>
            </a:pPr>
          </a:p>
          <a:p>
            <a:pPr algn="l">
              <a:lnSpc>
                <a:spcPts val="5250"/>
              </a:lnSpc>
            </a:pPr>
            <a:r>
              <a:rPr lang="en-US" sz="37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makes you think this?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1115"/>
            <a:ext cx="18288000" cy="7112186"/>
            <a:chOff x="0" y="0"/>
            <a:chExt cx="4816593" cy="187316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873168"/>
            </a:xfrm>
            <a:custGeom>
              <a:avLst/>
              <a:gdLst/>
              <a:ahLst/>
              <a:cxnLst/>
              <a:rect r="r" b="b" t="t" l="l"/>
              <a:pathLst>
                <a:path h="187316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873168"/>
                  </a:lnTo>
                  <a:lnTo>
                    <a:pt x="0" y="1873168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4816593" cy="19207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766382"/>
            <a:ext cx="1193993" cy="1193993"/>
            <a:chOff x="0" y="0"/>
            <a:chExt cx="1591990" cy="1591990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86418" y="86418"/>
              <a:ext cx="1419155" cy="1419155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29"/>
                  </a:lnSpc>
                </a:pPr>
              </a:p>
            </p:txBody>
          </p:sp>
        </p:grpSp>
        <p:sp>
          <p:nvSpPr>
            <p:cNvPr name="Freeform 9" id="9"/>
            <p:cNvSpPr/>
            <p:nvPr/>
          </p:nvSpPr>
          <p:spPr>
            <a:xfrm flipH="false" flipV="false" rot="2492004">
              <a:off x="232110" y="232110"/>
              <a:ext cx="1127771" cy="1127771"/>
            </a:xfrm>
            <a:custGeom>
              <a:avLst/>
              <a:gdLst/>
              <a:ahLst/>
              <a:cxnLst/>
              <a:rect r="r" b="b" t="t" l="l"/>
              <a:pathLst>
                <a:path h="1127771" w="1127771">
                  <a:moveTo>
                    <a:pt x="0" y="0"/>
                  </a:moveTo>
                  <a:lnTo>
                    <a:pt x="1127771" y="0"/>
                  </a:lnTo>
                  <a:lnTo>
                    <a:pt x="1127771" y="1127771"/>
                  </a:lnTo>
                  <a:lnTo>
                    <a:pt x="0" y="1127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2648990" y="715132"/>
            <a:ext cx="14610310" cy="539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37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 2011, at Trumpington Meadows, the Anglo-Saxon grave of </a:t>
            </a:r>
            <a:r>
              <a:rPr lang="en-US" sz="37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 young woman was excavated. </a:t>
            </a:r>
          </a:p>
          <a:p>
            <a:pPr algn="l">
              <a:lnSpc>
                <a:spcPts val="3710"/>
              </a:lnSpc>
            </a:pPr>
          </a:p>
          <a:p>
            <a:pPr algn="l">
              <a:lnSpc>
                <a:spcPts val="5250"/>
              </a:lnSpc>
            </a:pPr>
            <a:r>
              <a:rPr lang="en-US" sz="37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She lived 1,400 years ago. </a:t>
            </a:r>
          </a:p>
          <a:p>
            <a:pPr algn="l">
              <a:lnSpc>
                <a:spcPts val="3569"/>
              </a:lnSpc>
            </a:pPr>
          </a:p>
          <a:p>
            <a:pPr algn="l">
              <a:lnSpc>
                <a:spcPts val="5250"/>
              </a:lnSpc>
            </a:pPr>
            <a:r>
              <a:rPr lang="en-US" sz="37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Everything we know about the Trumpington girl must be gleaned from the single snapshot of her grave site. </a:t>
            </a:r>
          </a:p>
          <a:p>
            <a:pPr algn="l">
              <a:lnSpc>
                <a:spcPts val="4409"/>
              </a:lnSpc>
            </a:pPr>
          </a:p>
          <a:p>
            <a:pPr algn="l">
              <a:lnSpc>
                <a:spcPts val="5250"/>
              </a:lnSpc>
            </a:pPr>
            <a:r>
              <a:rPr lang="en-US" sz="375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written sources identify her.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7664561"/>
            <a:ext cx="16230600" cy="2622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Today, you are going to be the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archaeologists and historians and using the artefacts and evidence discovered in the grave, you will piece together the life of the person buried… </a:t>
            </a:r>
          </a:p>
          <a:p>
            <a:pPr algn="l">
              <a:lnSpc>
                <a:spcPts val="5256"/>
              </a:lnSpc>
            </a:pPr>
          </a:p>
        </p:txBody>
      </p:sp>
      <p:grpSp>
        <p:nvGrpSpPr>
          <p:cNvPr name="Group 12" id="12"/>
          <p:cNvGrpSpPr/>
          <p:nvPr/>
        </p:nvGrpSpPr>
        <p:grpSpPr>
          <a:xfrm rot="0">
            <a:off x="1028700" y="2254814"/>
            <a:ext cx="1193993" cy="1193993"/>
            <a:chOff x="0" y="0"/>
            <a:chExt cx="1591990" cy="1591990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86418" y="86418"/>
              <a:ext cx="1419155" cy="1419155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29"/>
                  </a:lnSpc>
                </a:pPr>
              </a:p>
            </p:txBody>
          </p:sp>
        </p:grpSp>
        <p:sp>
          <p:nvSpPr>
            <p:cNvPr name="Freeform 16" id="16"/>
            <p:cNvSpPr/>
            <p:nvPr/>
          </p:nvSpPr>
          <p:spPr>
            <a:xfrm flipH="false" flipV="false" rot="2492004">
              <a:off x="232110" y="232110"/>
              <a:ext cx="1127771" cy="1127771"/>
            </a:xfrm>
            <a:custGeom>
              <a:avLst/>
              <a:gdLst/>
              <a:ahLst/>
              <a:cxnLst/>
              <a:rect r="r" b="b" t="t" l="l"/>
              <a:pathLst>
                <a:path h="1127771" w="1127771">
                  <a:moveTo>
                    <a:pt x="0" y="0"/>
                  </a:moveTo>
                  <a:lnTo>
                    <a:pt x="1127771" y="0"/>
                  </a:lnTo>
                  <a:lnTo>
                    <a:pt x="1127771" y="1127771"/>
                  </a:lnTo>
                  <a:lnTo>
                    <a:pt x="0" y="1127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28700" y="3744082"/>
            <a:ext cx="1193993" cy="1193993"/>
            <a:chOff x="0" y="0"/>
            <a:chExt cx="1591990" cy="1591990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86418" y="86418"/>
              <a:ext cx="1419155" cy="1419155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29"/>
                  </a:lnSpc>
                </a:pP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2492004">
              <a:off x="232110" y="232110"/>
              <a:ext cx="1127771" cy="1127771"/>
            </a:xfrm>
            <a:custGeom>
              <a:avLst/>
              <a:gdLst/>
              <a:ahLst/>
              <a:cxnLst/>
              <a:rect r="r" b="b" t="t" l="l"/>
              <a:pathLst>
                <a:path h="1127771" w="1127771">
                  <a:moveTo>
                    <a:pt x="0" y="0"/>
                  </a:moveTo>
                  <a:lnTo>
                    <a:pt x="1127771" y="0"/>
                  </a:lnTo>
                  <a:lnTo>
                    <a:pt x="1127771" y="1127771"/>
                  </a:lnTo>
                  <a:lnTo>
                    <a:pt x="0" y="1127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028700" y="5233350"/>
            <a:ext cx="1193993" cy="1193993"/>
            <a:chOff x="0" y="0"/>
            <a:chExt cx="1591990" cy="1591990"/>
          </a:xfrm>
        </p:grpSpPr>
        <p:grpSp>
          <p:nvGrpSpPr>
            <p:cNvPr name="Group 23" id="23"/>
            <p:cNvGrpSpPr/>
            <p:nvPr/>
          </p:nvGrpSpPr>
          <p:grpSpPr>
            <a:xfrm rot="0">
              <a:off x="86418" y="86418"/>
              <a:ext cx="1419155" cy="1419155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129"/>
                  </a:lnSpc>
                </a:pP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2492004">
              <a:off x="232110" y="232110"/>
              <a:ext cx="1127771" cy="1127771"/>
            </a:xfrm>
            <a:custGeom>
              <a:avLst/>
              <a:gdLst/>
              <a:ahLst/>
              <a:cxnLst/>
              <a:rect r="r" b="b" t="t" l="l"/>
              <a:pathLst>
                <a:path h="1127771" w="1127771">
                  <a:moveTo>
                    <a:pt x="0" y="0"/>
                  </a:moveTo>
                  <a:lnTo>
                    <a:pt x="1127771" y="0"/>
                  </a:lnTo>
                  <a:lnTo>
                    <a:pt x="1127771" y="1127771"/>
                  </a:lnTo>
                  <a:lnTo>
                    <a:pt x="0" y="1127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735740" y="6686154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3" y="0"/>
                </a:lnTo>
                <a:lnTo>
                  <a:pt x="3846793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32978" y="6686154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2" y="0"/>
                </a:lnTo>
                <a:lnTo>
                  <a:pt x="3846792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71640" y="6686154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3" y="0"/>
                </a:lnTo>
                <a:lnTo>
                  <a:pt x="3846793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632978" y="3735181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2" y="0"/>
                </a:lnTo>
                <a:lnTo>
                  <a:pt x="3846792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71640" y="3735181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3" y="0"/>
                </a:lnTo>
                <a:lnTo>
                  <a:pt x="3846793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632978" y="881164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2" y="0"/>
                </a:lnTo>
                <a:lnTo>
                  <a:pt x="3846792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71640" y="903697"/>
            <a:ext cx="3846792" cy="2719682"/>
          </a:xfrm>
          <a:custGeom>
            <a:avLst/>
            <a:gdLst/>
            <a:ahLst/>
            <a:cxnLst/>
            <a:rect r="r" b="b" t="t" l="l"/>
            <a:pathLst>
              <a:path h="2719682" w="3846792">
                <a:moveTo>
                  <a:pt x="0" y="0"/>
                </a:moveTo>
                <a:lnTo>
                  <a:pt x="3846793" y="0"/>
                </a:lnTo>
                <a:lnTo>
                  <a:pt x="3846793" y="2719682"/>
                </a:lnTo>
                <a:lnTo>
                  <a:pt x="0" y="27196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861861"/>
            <a:ext cx="7924355" cy="544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With your group, look at the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evidence you have been given (Clue cards).</a:t>
            </a:r>
          </a:p>
          <a:p>
            <a:pPr algn="l">
              <a:lnSpc>
                <a:spcPts val="343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can you find out about the person buried in this grave?</a:t>
            </a:r>
          </a:p>
          <a:p>
            <a:pPr algn="l">
              <a:lnSpc>
                <a:spcPts val="343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 your group be prepared to share your thoughts…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608873" y="-285069"/>
            <a:ext cx="9894372" cy="10572069"/>
          </a:xfrm>
          <a:custGeom>
            <a:avLst/>
            <a:gdLst/>
            <a:ahLst/>
            <a:cxnLst/>
            <a:rect r="r" b="b" t="t" l="l"/>
            <a:pathLst>
              <a:path h="10572069" w="9894372">
                <a:moveTo>
                  <a:pt x="0" y="0"/>
                </a:moveTo>
                <a:lnTo>
                  <a:pt x="9894372" y="0"/>
                </a:lnTo>
                <a:lnTo>
                  <a:pt x="9894372" y="10572069"/>
                </a:lnTo>
                <a:lnTo>
                  <a:pt x="0" y="105720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371490"/>
            <a:ext cx="6454807" cy="7245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 gold and garnet cross was found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the grave.</a:t>
            </a: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best known example of such a cross was found in the coffin of St Cuthbert.</a:t>
            </a: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What might this artefact tell us about the person buried?</a:t>
            </a: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1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498470" y="224923"/>
            <a:ext cx="9837155" cy="9837155"/>
          </a:xfrm>
          <a:custGeom>
            <a:avLst/>
            <a:gdLst/>
            <a:ahLst/>
            <a:cxnLst/>
            <a:rect r="r" b="b" t="t" l="l"/>
            <a:pathLst>
              <a:path h="9837155" w="9837155">
                <a:moveTo>
                  <a:pt x="0" y="0"/>
                </a:moveTo>
                <a:lnTo>
                  <a:pt x="9837155" y="0"/>
                </a:lnTo>
                <a:lnTo>
                  <a:pt x="9837155" y="9837154"/>
                </a:lnTo>
                <a:lnTo>
                  <a:pt x="0" y="9837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371490"/>
            <a:ext cx="6454807" cy="2622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Gold and garnet pins found</a:t>
            </a: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in the grave.</a:t>
            </a: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50845" y="0"/>
            <a:ext cx="9837155" cy="10287000"/>
            <a:chOff x="0" y="0"/>
            <a:chExt cx="259085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9085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590856">
                  <a:moveTo>
                    <a:pt x="0" y="0"/>
                  </a:moveTo>
                  <a:lnTo>
                    <a:pt x="2590856" y="0"/>
                  </a:lnTo>
                  <a:lnTo>
                    <a:pt x="259085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3E3F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2590856" cy="27569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244823" y="763511"/>
            <a:ext cx="4275092" cy="2335242"/>
          </a:xfrm>
          <a:custGeom>
            <a:avLst/>
            <a:gdLst/>
            <a:ahLst/>
            <a:cxnLst/>
            <a:rect r="r" b="b" t="t" l="l"/>
            <a:pathLst>
              <a:path h="2335242" w="4275092">
                <a:moveTo>
                  <a:pt x="0" y="0"/>
                </a:moveTo>
                <a:lnTo>
                  <a:pt x="4275091" y="0"/>
                </a:lnTo>
                <a:lnTo>
                  <a:pt x="4275091" y="2335242"/>
                </a:lnTo>
                <a:lnTo>
                  <a:pt x="0" y="2335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8" t="0" r="-9278" b="-2569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040329" y="763511"/>
            <a:ext cx="3409448" cy="2335242"/>
          </a:xfrm>
          <a:custGeom>
            <a:avLst/>
            <a:gdLst/>
            <a:ahLst/>
            <a:cxnLst/>
            <a:rect r="r" b="b" t="t" l="l"/>
            <a:pathLst>
              <a:path h="2335242" w="3409448">
                <a:moveTo>
                  <a:pt x="0" y="0"/>
                </a:moveTo>
                <a:lnTo>
                  <a:pt x="3409448" y="0"/>
                </a:lnTo>
                <a:lnTo>
                  <a:pt x="3409448" y="2335242"/>
                </a:lnTo>
                <a:lnTo>
                  <a:pt x="0" y="23352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159" t="0" r="-6653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9244823" y="3536729"/>
            <a:ext cx="8204955" cy="5969810"/>
            <a:chOff x="0" y="0"/>
            <a:chExt cx="2160976" cy="157229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60976" cy="1572296"/>
            </a:xfrm>
            <a:custGeom>
              <a:avLst/>
              <a:gdLst/>
              <a:ahLst/>
              <a:cxnLst/>
              <a:rect r="r" b="b" t="t" l="l"/>
              <a:pathLst>
                <a:path h="1572296" w="2160976">
                  <a:moveTo>
                    <a:pt x="0" y="0"/>
                  </a:moveTo>
                  <a:lnTo>
                    <a:pt x="2160976" y="0"/>
                  </a:lnTo>
                  <a:lnTo>
                    <a:pt x="2160976" y="1572296"/>
                  </a:lnTo>
                  <a:lnTo>
                    <a:pt x="0" y="15722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2160976" cy="16199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0347824" y="3756019"/>
            <a:ext cx="5804638" cy="5531231"/>
          </a:xfrm>
          <a:custGeom>
            <a:avLst/>
            <a:gdLst/>
            <a:ahLst/>
            <a:cxnLst/>
            <a:rect r="r" b="b" t="t" l="l"/>
            <a:pathLst>
              <a:path h="5531231" w="5804638">
                <a:moveTo>
                  <a:pt x="0" y="0"/>
                </a:moveTo>
                <a:lnTo>
                  <a:pt x="5804638" y="0"/>
                </a:lnTo>
                <a:lnTo>
                  <a:pt x="5804638" y="5531231"/>
                </a:lnTo>
                <a:lnTo>
                  <a:pt x="0" y="5531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28700" y="2371490"/>
            <a:ext cx="6391793" cy="5264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256"/>
              </a:lnSpc>
            </a:pPr>
            <a:r>
              <a:rPr lang="en-US" sz="37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grave is special because it is an example of a bed burial. Iron fittings were found that show it was a bed burial.</a:t>
            </a: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</a:p>
          <a:p>
            <a:pPr algn="l">
              <a:lnSpc>
                <a:spcPts val="5256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776320"/>
            <a:ext cx="8115300" cy="877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Source 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DAGmm2LUkdc</dc:identifier>
  <dcterms:modified xsi:type="dcterms:W3CDTF">2011-08-01T06:04:30Z</dcterms:modified>
  <cp:revision>1</cp:revision>
  <dc:title>Arbury Primary School Local History</dc:title>
</cp:coreProperties>
</file>