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2" r:id="rId2"/>
    <p:sldId id="256" r:id="rId3"/>
    <p:sldId id="257" r:id="rId4"/>
    <p:sldId id="263" r:id="rId5"/>
    <p:sldId id="264" r:id="rId6"/>
    <p:sldId id="278" r:id="rId7"/>
    <p:sldId id="266" r:id="rId8"/>
    <p:sldId id="267" r:id="rId9"/>
    <p:sldId id="268" r:id="rId10"/>
    <p:sldId id="269" r:id="rId11"/>
    <p:sldId id="270" r:id="rId12"/>
    <p:sldId id="271" r:id="rId13"/>
    <p:sldId id="272" r:id="rId14"/>
    <p:sldId id="273" r:id="rId15"/>
    <p:sldId id="274" r:id="rId16"/>
    <p:sldId id="275" r:id="rId17"/>
    <p:sldId id="27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1B3B"/>
    <a:srgbClr val="1D4289"/>
    <a:srgbClr val="FBCE97"/>
    <a:srgbClr val="003B49"/>
    <a:srgbClr val="1C4388"/>
    <a:srgbClr val="F2C75C"/>
    <a:srgbClr val="7DA1C4"/>
    <a:srgbClr val="2A5134"/>
    <a:srgbClr val="8ABADE"/>
    <a:srgbClr val="A625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15" autoAdjust="0"/>
    <p:restoredTop sz="95033" autoAdjust="0"/>
  </p:normalViewPr>
  <p:slideViewPr>
    <p:cSldViewPr snapToGrid="0">
      <p:cViewPr varScale="1">
        <p:scale>
          <a:sx n="78" d="100"/>
          <a:sy n="78" d="100"/>
        </p:scale>
        <p:origin x="67"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DA3F09-22AE-4F34-9DBC-B37E7C9FC1D9}" type="datetimeFigureOut">
              <a:rPr lang="en-GB" smtClean="0"/>
              <a:t>20/11/2024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5AF9E5-E9B1-4A41-93B9-FA167F42EF2F}" type="slidenum">
              <a:rPr lang="en-GB" smtClean="0"/>
              <a:t>‹#›</a:t>
            </a:fld>
            <a:endParaRPr lang="en-GB"/>
          </a:p>
        </p:txBody>
      </p:sp>
    </p:spTree>
    <p:extLst>
      <p:ext uri="{BB962C8B-B14F-4D97-AF65-F5344CB8AC3E}">
        <p14:creationId xmlns:p14="http://schemas.microsoft.com/office/powerpoint/2010/main" val="2774642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5AF9E5-E9B1-4A41-93B9-FA167F42EF2F}" type="slidenum">
              <a:rPr lang="en-GB" smtClean="0"/>
              <a:t>4</a:t>
            </a:fld>
            <a:endParaRPr lang="en-GB"/>
          </a:p>
        </p:txBody>
      </p:sp>
    </p:spTree>
    <p:extLst>
      <p:ext uri="{BB962C8B-B14F-4D97-AF65-F5344CB8AC3E}">
        <p14:creationId xmlns:p14="http://schemas.microsoft.com/office/powerpoint/2010/main" val="17971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5AF9E5-E9B1-4A41-93B9-FA167F42EF2F}" type="slidenum">
              <a:rPr lang="en-GB" smtClean="0"/>
              <a:t>7</a:t>
            </a:fld>
            <a:endParaRPr lang="en-GB"/>
          </a:p>
        </p:txBody>
      </p:sp>
    </p:spTree>
    <p:extLst>
      <p:ext uri="{BB962C8B-B14F-4D97-AF65-F5344CB8AC3E}">
        <p14:creationId xmlns:p14="http://schemas.microsoft.com/office/powerpoint/2010/main" val="2523144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5AF9E5-E9B1-4A41-93B9-FA167F42EF2F}" type="slidenum">
              <a:rPr lang="en-GB" smtClean="0"/>
              <a:t>9</a:t>
            </a:fld>
            <a:endParaRPr lang="en-GB"/>
          </a:p>
        </p:txBody>
      </p:sp>
    </p:spTree>
    <p:extLst>
      <p:ext uri="{BB962C8B-B14F-4D97-AF65-F5344CB8AC3E}">
        <p14:creationId xmlns:p14="http://schemas.microsoft.com/office/powerpoint/2010/main" val="3350071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5AF9E5-E9B1-4A41-93B9-FA167F42EF2F}" type="slidenum">
              <a:rPr lang="en-GB" smtClean="0"/>
              <a:t>10</a:t>
            </a:fld>
            <a:endParaRPr lang="en-GB"/>
          </a:p>
        </p:txBody>
      </p:sp>
    </p:spTree>
    <p:extLst>
      <p:ext uri="{BB962C8B-B14F-4D97-AF65-F5344CB8AC3E}">
        <p14:creationId xmlns:p14="http://schemas.microsoft.com/office/powerpoint/2010/main" val="85405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5AF9E5-E9B1-4A41-93B9-FA167F42EF2F}" type="slidenum">
              <a:rPr lang="en-GB" smtClean="0"/>
              <a:t>16</a:t>
            </a:fld>
            <a:endParaRPr lang="en-GB"/>
          </a:p>
        </p:txBody>
      </p:sp>
    </p:spTree>
    <p:extLst>
      <p:ext uri="{BB962C8B-B14F-4D97-AF65-F5344CB8AC3E}">
        <p14:creationId xmlns:p14="http://schemas.microsoft.com/office/powerpoint/2010/main" val="543379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D517-F6B4-A027-C2B0-0E31827D30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CBF9853-3959-7C14-BD54-9B9FDC353C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4F9D69F-FF5A-B872-63BF-D80388E29D33}"/>
              </a:ext>
            </a:extLst>
          </p:cNvPr>
          <p:cNvSpPr>
            <a:spLocks noGrp="1"/>
          </p:cNvSpPr>
          <p:nvPr>
            <p:ph type="dt" sz="half" idx="10"/>
          </p:nvPr>
        </p:nvSpPr>
        <p:spPr/>
        <p:txBody>
          <a:bodyPr/>
          <a:lstStyle/>
          <a:p>
            <a:fld id="{0C560BF3-709E-4A84-9F06-6507670BFA8B}" type="datetimeFigureOut">
              <a:rPr lang="en-GB" smtClean="0"/>
              <a:t>20/11/2024</a:t>
            </a:fld>
            <a:endParaRPr lang="en-GB"/>
          </a:p>
        </p:txBody>
      </p:sp>
      <p:sp>
        <p:nvSpPr>
          <p:cNvPr id="5" name="Footer Placeholder 4">
            <a:extLst>
              <a:ext uri="{FF2B5EF4-FFF2-40B4-BE49-F238E27FC236}">
                <a16:creationId xmlns:a16="http://schemas.microsoft.com/office/drawing/2014/main" id="{50320334-6318-4CBB-9285-FAFFF7D43B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B9D72F-FF5A-00E0-118A-03B4E674FF41}"/>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112249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682B-67C7-0998-50DA-D6C4000EEB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84F4A1-B4F7-78C6-33FE-ACE246892A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0A57D3-8ED0-B56D-F6DE-9DB515CF84A2}"/>
              </a:ext>
            </a:extLst>
          </p:cNvPr>
          <p:cNvSpPr>
            <a:spLocks noGrp="1"/>
          </p:cNvSpPr>
          <p:nvPr>
            <p:ph type="dt" sz="half" idx="10"/>
          </p:nvPr>
        </p:nvSpPr>
        <p:spPr/>
        <p:txBody>
          <a:bodyPr/>
          <a:lstStyle/>
          <a:p>
            <a:fld id="{0C560BF3-709E-4A84-9F06-6507670BFA8B}" type="datetimeFigureOut">
              <a:rPr lang="en-GB" smtClean="0"/>
              <a:t>20/11/2024</a:t>
            </a:fld>
            <a:endParaRPr lang="en-GB"/>
          </a:p>
        </p:txBody>
      </p:sp>
      <p:sp>
        <p:nvSpPr>
          <p:cNvPr id="5" name="Footer Placeholder 4">
            <a:extLst>
              <a:ext uri="{FF2B5EF4-FFF2-40B4-BE49-F238E27FC236}">
                <a16:creationId xmlns:a16="http://schemas.microsoft.com/office/drawing/2014/main" id="{3DF9D937-ACF2-FF99-E9E5-21F1DC059F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9C235F-6B44-C9B6-69DC-A5473D1F877E}"/>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3941191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B3B197-A3FF-7835-6E89-9B6728739A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BA82E8-A9D4-BDFE-DF51-317CD955CD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AA672E-353E-DE98-8280-B0779B0D38B6}"/>
              </a:ext>
            </a:extLst>
          </p:cNvPr>
          <p:cNvSpPr>
            <a:spLocks noGrp="1"/>
          </p:cNvSpPr>
          <p:nvPr>
            <p:ph type="dt" sz="half" idx="10"/>
          </p:nvPr>
        </p:nvSpPr>
        <p:spPr/>
        <p:txBody>
          <a:bodyPr/>
          <a:lstStyle/>
          <a:p>
            <a:fld id="{0C560BF3-709E-4A84-9F06-6507670BFA8B}" type="datetimeFigureOut">
              <a:rPr lang="en-GB" smtClean="0"/>
              <a:t>20/11/2024</a:t>
            </a:fld>
            <a:endParaRPr lang="en-GB"/>
          </a:p>
        </p:txBody>
      </p:sp>
      <p:sp>
        <p:nvSpPr>
          <p:cNvPr id="5" name="Footer Placeholder 4">
            <a:extLst>
              <a:ext uri="{FF2B5EF4-FFF2-40B4-BE49-F238E27FC236}">
                <a16:creationId xmlns:a16="http://schemas.microsoft.com/office/drawing/2014/main" id="{AF5C6ACE-A947-1650-E723-608A921D9E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1B1F42-D468-2208-27A1-B787C88FD8E5}"/>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984261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F5496-974C-7FA7-C430-AEB5BF7E64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CBEF37-F802-4A68-9B8F-162539A167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D1DEC5-8181-2923-69F3-BA328DB144E5}"/>
              </a:ext>
            </a:extLst>
          </p:cNvPr>
          <p:cNvSpPr>
            <a:spLocks noGrp="1"/>
          </p:cNvSpPr>
          <p:nvPr>
            <p:ph type="dt" sz="half" idx="10"/>
          </p:nvPr>
        </p:nvSpPr>
        <p:spPr/>
        <p:txBody>
          <a:bodyPr/>
          <a:lstStyle/>
          <a:p>
            <a:fld id="{0C560BF3-709E-4A84-9F06-6507670BFA8B}" type="datetimeFigureOut">
              <a:rPr lang="en-GB" smtClean="0"/>
              <a:t>20/11/2024</a:t>
            </a:fld>
            <a:endParaRPr lang="en-GB"/>
          </a:p>
        </p:txBody>
      </p:sp>
      <p:sp>
        <p:nvSpPr>
          <p:cNvPr id="5" name="Footer Placeholder 4">
            <a:extLst>
              <a:ext uri="{FF2B5EF4-FFF2-40B4-BE49-F238E27FC236}">
                <a16:creationId xmlns:a16="http://schemas.microsoft.com/office/drawing/2014/main" id="{98592A62-D5BA-49D8-D4DE-D984815B8D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57448C-F588-02CB-09B6-3922F3598446}"/>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3523493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0E032-F163-BF21-DC9C-84E496B3E5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CC41ADD-A97F-8C3D-589F-43E7DD958E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501C47-4CC6-DFDF-0A86-880BBFD533F5}"/>
              </a:ext>
            </a:extLst>
          </p:cNvPr>
          <p:cNvSpPr>
            <a:spLocks noGrp="1"/>
          </p:cNvSpPr>
          <p:nvPr>
            <p:ph type="dt" sz="half" idx="10"/>
          </p:nvPr>
        </p:nvSpPr>
        <p:spPr/>
        <p:txBody>
          <a:bodyPr/>
          <a:lstStyle/>
          <a:p>
            <a:fld id="{0C560BF3-709E-4A84-9F06-6507670BFA8B}" type="datetimeFigureOut">
              <a:rPr lang="en-GB" smtClean="0"/>
              <a:t>20/11/2024</a:t>
            </a:fld>
            <a:endParaRPr lang="en-GB"/>
          </a:p>
        </p:txBody>
      </p:sp>
      <p:sp>
        <p:nvSpPr>
          <p:cNvPr id="5" name="Footer Placeholder 4">
            <a:extLst>
              <a:ext uri="{FF2B5EF4-FFF2-40B4-BE49-F238E27FC236}">
                <a16:creationId xmlns:a16="http://schemas.microsoft.com/office/drawing/2014/main" id="{7C4C6848-B45D-1E41-4A53-D0EA00BA88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4348BD-ED8D-6431-9944-0EDE0516F801}"/>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691212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8187A-E981-021A-40F9-D8221A318C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15959E-B50B-9395-58DB-D335F3EFFE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F1B758-65D1-D6CF-23B9-93599611F1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4B1D8B-DE8E-394E-B8F0-BB373C0911DC}"/>
              </a:ext>
            </a:extLst>
          </p:cNvPr>
          <p:cNvSpPr>
            <a:spLocks noGrp="1"/>
          </p:cNvSpPr>
          <p:nvPr>
            <p:ph type="dt" sz="half" idx="10"/>
          </p:nvPr>
        </p:nvSpPr>
        <p:spPr/>
        <p:txBody>
          <a:bodyPr/>
          <a:lstStyle/>
          <a:p>
            <a:fld id="{0C560BF3-709E-4A84-9F06-6507670BFA8B}" type="datetimeFigureOut">
              <a:rPr lang="en-GB" smtClean="0"/>
              <a:t>20/11/2024</a:t>
            </a:fld>
            <a:endParaRPr lang="en-GB"/>
          </a:p>
        </p:txBody>
      </p:sp>
      <p:sp>
        <p:nvSpPr>
          <p:cNvPr id="6" name="Footer Placeholder 5">
            <a:extLst>
              <a:ext uri="{FF2B5EF4-FFF2-40B4-BE49-F238E27FC236}">
                <a16:creationId xmlns:a16="http://schemas.microsoft.com/office/drawing/2014/main" id="{4FBB1F46-7277-DA1D-900D-E1FC0B0931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FBF268-B60D-EE6A-92D9-0E1F06D8D45A}"/>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319988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C1E08-CB9E-7B5A-E317-91560EB1F7A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8567E5-7278-6326-CBFF-ACD9376F62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8A2EF2-7216-F721-2E0B-D573DBCE56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FAF594-8A4E-B29F-D271-62C68475B5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125E45-4DFB-D42C-50B6-93612C0AE3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3788FEB-FBE6-E614-47D6-A5984923BB28}"/>
              </a:ext>
            </a:extLst>
          </p:cNvPr>
          <p:cNvSpPr>
            <a:spLocks noGrp="1"/>
          </p:cNvSpPr>
          <p:nvPr>
            <p:ph type="dt" sz="half" idx="10"/>
          </p:nvPr>
        </p:nvSpPr>
        <p:spPr/>
        <p:txBody>
          <a:bodyPr/>
          <a:lstStyle/>
          <a:p>
            <a:fld id="{0C560BF3-709E-4A84-9F06-6507670BFA8B}" type="datetimeFigureOut">
              <a:rPr lang="en-GB" smtClean="0"/>
              <a:t>20/11/2024</a:t>
            </a:fld>
            <a:endParaRPr lang="en-GB"/>
          </a:p>
        </p:txBody>
      </p:sp>
      <p:sp>
        <p:nvSpPr>
          <p:cNvPr id="8" name="Footer Placeholder 7">
            <a:extLst>
              <a:ext uri="{FF2B5EF4-FFF2-40B4-BE49-F238E27FC236}">
                <a16:creationId xmlns:a16="http://schemas.microsoft.com/office/drawing/2014/main" id="{0DC3A47F-F487-53C5-0578-751B743A503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551D985-8797-B5BB-F15F-DC331A4D7040}"/>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90882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1E1C7-D48A-495F-D3E9-778E041128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DEB2B3E-F299-A3BA-25C8-18DCD4B443A5}"/>
              </a:ext>
            </a:extLst>
          </p:cNvPr>
          <p:cNvSpPr>
            <a:spLocks noGrp="1"/>
          </p:cNvSpPr>
          <p:nvPr>
            <p:ph type="dt" sz="half" idx="10"/>
          </p:nvPr>
        </p:nvSpPr>
        <p:spPr/>
        <p:txBody>
          <a:bodyPr/>
          <a:lstStyle/>
          <a:p>
            <a:fld id="{0C560BF3-709E-4A84-9F06-6507670BFA8B}" type="datetimeFigureOut">
              <a:rPr lang="en-GB" smtClean="0"/>
              <a:t>20/11/2024</a:t>
            </a:fld>
            <a:endParaRPr lang="en-GB"/>
          </a:p>
        </p:txBody>
      </p:sp>
      <p:sp>
        <p:nvSpPr>
          <p:cNvPr id="4" name="Footer Placeholder 3">
            <a:extLst>
              <a:ext uri="{FF2B5EF4-FFF2-40B4-BE49-F238E27FC236}">
                <a16:creationId xmlns:a16="http://schemas.microsoft.com/office/drawing/2014/main" id="{53835F75-CDDE-10F7-0385-E5E29E989ED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EC55B0-8311-2B73-7621-E0D87FA98AE0}"/>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2843637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07944-8A78-2C3F-75B6-D189B5FD840B}"/>
              </a:ext>
            </a:extLst>
          </p:cNvPr>
          <p:cNvSpPr>
            <a:spLocks noGrp="1"/>
          </p:cNvSpPr>
          <p:nvPr>
            <p:ph type="dt" sz="half" idx="10"/>
          </p:nvPr>
        </p:nvSpPr>
        <p:spPr/>
        <p:txBody>
          <a:bodyPr/>
          <a:lstStyle/>
          <a:p>
            <a:fld id="{0C560BF3-709E-4A84-9F06-6507670BFA8B}" type="datetimeFigureOut">
              <a:rPr lang="en-GB" smtClean="0"/>
              <a:t>20/11/2024</a:t>
            </a:fld>
            <a:endParaRPr lang="en-GB"/>
          </a:p>
        </p:txBody>
      </p:sp>
      <p:sp>
        <p:nvSpPr>
          <p:cNvPr id="3" name="Footer Placeholder 2">
            <a:extLst>
              <a:ext uri="{FF2B5EF4-FFF2-40B4-BE49-F238E27FC236}">
                <a16:creationId xmlns:a16="http://schemas.microsoft.com/office/drawing/2014/main" id="{BA83F2C1-99C4-1EC6-3935-148BA9A4F04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6EBB67A-A260-3D90-3071-A7A4704BA8CA}"/>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1802093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4E93-9854-3DFC-0AD8-DC761C7DA4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AC993E9-5962-5FD6-CF5E-FED6456D43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B7F53E-DA05-2F61-FE3E-59E6B07C6B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0DE564-745B-84C5-A025-3A3F2ED59988}"/>
              </a:ext>
            </a:extLst>
          </p:cNvPr>
          <p:cNvSpPr>
            <a:spLocks noGrp="1"/>
          </p:cNvSpPr>
          <p:nvPr>
            <p:ph type="dt" sz="half" idx="10"/>
          </p:nvPr>
        </p:nvSpPr>
        <p:spPr/>
        <p:txBody>
          <a:bodyPr/>
          <a:lstStyle/>
          <a:p>
            <a:fld id="{0C560BF3-709E-4A84-9F06-6507670BFA8B}" type="datetimeFigureOut">
              <a:rPr lang="en-GB" smtClean="0"/>
              <a:t>20/11/2024</a:t>
            </a:fld>
            <a:endParaRPr lang="en-GB"/>
          </a:p>
        </p:txBody>
      </p:sp>
      <p:sp>
        <p:nvSpPr>
          <p:cNvPr id="6" name="Footer Placeholder 5">
            <a:extLst>
              <a:ext uri="{FF2B5EF4-FFF2-40B4-BE49-F238E27FC236}">
                <a16:creationId xmlns:a16="http://schemas.microsoft.com/office/drawing/2014/main" id="{A9B712A9-EDA8-A9E9-75D5-0BACD986BF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784D2A-C52F-625D-86F1-547CE0472F99}"/>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322387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5B28-8337-1DCB-73D7-7185D9C9C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B0FF70F-1CB4-6B34-B775-26793BD439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FA26F9-3A8B-0908-B6F2-F5CDF1A04B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83E804-ADCB-2761-997C-22D3866FE4B9}"/>
              </a:ext>
            </a:extLst>
          </p:cNvPr>
          <p:cNvSpPr>
            <a:spLocks noGrp="1"/>
          </p:cNvSpPr>
          <p:nvPr>
            <p:ph type="dt" sz="half" idx="10"/>
          </p:nvPr>
        </p:nvSpPr>
        <p:spPr/>
        <p:txBody>
          <a:bodyPr/>
          <a:lstStyle/>
          <a:p>
            <a:fld id="{0C560BF3-709E-4A84-9F06-6507670BFA8B}" type="datetimeFigureOut">
              <a:rPr lang="en-GB" smtClean="0"/>
              <a:t>20/11/2024</a:t>
            </a:fld>
            <a:endParaRPr lang="en-GB"/>
          </a:p>
        </p:txBody>
      </p:sp>
      <p:sp>
        <p:nvSpPr>
          <p:cNvPr id="6" name="Footer Placeholder 5">
            <a:extLst>
              <a:ext uri="{FF2B5EF4-FFF2-40B4-BE49-F238E27FC236}">
                <a16:creationId xmlns:a16="http://schemas.microsoft.com/office/drawing/2014/main" id="{F984B2BE-1F85-1D35-1C18-8818F40683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72D481-7C0D-C75E-937B-B78E5F277FED}"/>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827189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3BA337-B1A7-750C-51E0-9CC8B83232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09FD86-22DA-813E-8B96-699F65547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AFDC18-D8E9-6A1D-627F-4F21E5A332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C560BF3-709E-4A84-9F06-6507670BFA8B}" type="datetimeFigureOut">
              <a:rPr lang="en-GB" smtClean="0"/>
              <a:t>20/11/2024</a:t>
            </a:fld>
            <a:endParaRPr lang="en-GB"/>
          </a:p>
        </p:txBody>
      </p:sp>
      <p:sp>
        <p:nvSpPr>
          <p:cNvPr id="5" name="Footer Placeholder 4">
            <a:extLst>
              <a:ext uri="{FF2B5EF4-FFF2-40B4-BE49-F238E27FC236}">
                <a16:creationId xmlns:a16="http://schemas.microsoft.com/office/drawing/2014/main" id="{35028E2C-0CE8-7059-7912-C6173E54F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5CA82FD-A2C2-138D-20DE-CCBF3968B1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47BAA0-87E7-42C9-AC0C-FBCDDF5629E0}" type="slidenum">
              <a:rPr lang="en-GB" smtClean="0"/>
              <a:t>‹#›</a:t>
            </a:fld>
            <a:endParaRPr lang="en-GB"/>
          </a:p>
        </p:txBody>
      </p:sp>
    </p:spTree>
    <p:extLst>
      <p:ext uri="{BB962C8B-B14F-4D97-AF65-F5344CB8AC3E}">
        <p14:creationId xmlns:p14="http://schemas.microsoft.com/office/powerpoint/2010/main" val="2590187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tif"/></Relationships>
</file>

<file path=ppt/slides/_rels/slide14.xml.rels><?xml version="1.0" encoding="UTF-8" standalone="yes"?>
<Relationships xmlns="http://schemas.openxmlformats.org/package/2006/relationships"><Relationship Id="rId3" Type="http://schemas.openxmlformats.org/officeDocument/2006/relationships/image" Target="../media/image37.tiff"/><Relationship Id="rId7" Type="http://schemas.openxmlformats.org/officeDocument/2006/relationships/image" Target="../media/image41.tif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tif"/><Relationship Id="rId5" Type="http://schemas.openxmlformats.org/officeDocument/2006/relationships/image" Target="../media/image39.tiff"/><Relationship Id="rId4" Type="http://schemas.openxmlformats.org/officeDocument/2006/relationships/image" Target="../media/image38.tiff"/></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tiff"/><Relationship Id="rId4" Type="http://schemas.openxmlformats.org/officeDocument/2006/relationships/image" Target="../media/image35.tif"/></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tiff"/><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jpeg"/><Relationship Id="rId5" Type="http://schemas.openxmlformats.org/officeDocument/2006/relationships/image" Target="../media/image24.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7741FA-CD5A-029F-01F2-7D6C99472246}"/>
              </a:ext>
            </a:extLst>
          </p:cNvPr>
          <p:cNvSpPr txBox="1">
            <a:spLocks noGrp="1"/>
          </p:cNvSpPr>
          <p:nvPr>
            <p:ph type="title" idx="4294967295"/>
          </p:nvPr>
        </p:nvSpPr>
        <p:spPr>
          <a:xfrm>
            <a:off x="0"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Building Must Farm</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523B71C-6EEF-CA66-FB17-04F028B1708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34" y="0"/>
            <a:ext cx="12192000" cy="6734237"/>
          </a:xfrm>
          <a:prstGeom prst="rect">
            <a:avLst/>
          </a:prstGeom>
        </p:spPr>
      </p:pic>
      <p:pic>
        <p:nvPicPr>
          <p:cNvPr id="9" name="Picture 8" descr="A reconstruction drawing showing groups of people working together to build the Must Farm village. A group are pushing a big wooden post into the ground, while lots of other posts are sticking out of the ground around them. To the right of the picture several people are working on the roof and walls of a roundhouse. ">
            <a:extLst>
              <a:ext uri="{FF2B5EF4-FFF2-40B4-BE49-F238E27FC236}">
                <a16:creationId xmlns:a16="http://schemas.microsoft.com/office/drawing/2014/main" id="{14B4AB53-EEC2-A237-F53E-4D16A97A2604}"/>
              </a:ext>
            </a:extLst>
          </p:cNvPr>
          <p:cNvPicPr>
            <a:picLocks noChangeAspect="1"/>
          </p:cNvPicPr>
          <p:nvPr/>
        </p:nvPicPr>
        <p:blipFill>
          <a:blip r:embed="rId3">
            <a:extLst>
              <a:ext uri="{28A0092B-C50C-407E-A947-70E740481C1C}">
                <a14:useLocalDpi xmlns:a14="http://schemas.microsoft.com/office/drawing/2010/main" val="0"/>
              </a:ext>
            </a:extLst>
          </a:blip>
          <a:srcRect l="-32" r="30628"/>
          <a:stretch/>
        </p:blipFill>
        <p:spPr>
          <a:xfrm>
            <a:off x="-4635" y="1023331"/>
            <a:ext cx="12192001" cy="5269530"/>
          </a:xfrm>
          <a:prstGeom prst="rect">
            <a:avLst/>
          </a:prstGeom>
        </p:spPr>
      </p:pic>
      <p:sp>
        <p:nvSpPr>
          <p:cNvPr id="6" name="TextBox 5">
            <a:extLst>
              <a:ext uri="{FF2B5EF4-FFF2-40B4-BE49-F238E27FC236}">
                <a16:creationId xmlns:a16="http://schemas.microsoft.com/office/drawing/2014/main" id="{1625ABBD-814A-2DC2-E362-AAD7C8C67B06}"/>
              </a:ext>
            </a:extLst>
          </p:cNvPr>
          <p:cNvSpPr txBox="1"/>
          <p:nvPr/>
        </p:nvSpPr>
        <p:spPr>
          <a:xfrm>
            <a:off x="4475" y="229517"/>
            <a:ext cx="1219200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Building Must Farm</a:t>
            </a:r>
            <a:endParaRPr lang="en-GB" sz="3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5643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AB0004-E156-BBAD-7C58-0C8F0FF5622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0" y="0"/>
            <a:ext cx="12192000" cy="6734237"/>
          </a:xfrm>
          <a:prstGeom prst="rect">
            <a:avLst/>
          </a:prstGeom>
        </p:spPr>
      </p:pic>
      <p:sp>
        <p:nvSpPr>
          <p:cNvPr id="3" name="Title 2">
            <a:extLst>
              <a:ext uri="{FF2B5EF4-FFF2-40B4-BE49-F238E27FC236}">
                <a16:creationId xmlns:a16="http://schemas.microsoft.com/office/drawing/2014/main" id="{46BAF60C-9012-86D5-6FCE-FED0AC89F476}"/>
              </a:ext>
            </a:extLst>
          </p:cNvPr>
          <p:cNvSpPr txBox="1">
            <a:spLocks noGrp="1"/>
          </p:cNvSpPr>
          <p:nvPr>
            <p:ph type="title" idx="4294967295"/>
          </p:nvPr>
        </p:nvSpPr>
        <p:spPr>
          <a:xfrm>
            <a:off x="0" y="232056"/>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When was Must Farm built?</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6D4EEA6D-FD4B-8672-6E9D-8370F8AEE23A}"/>
              </a:ext>
              <a:ext uri="{C183D7F6-B498-43B3-948B-1728B52AA6E4}">
                <adec:decorative xmlns:adec="http://schemas.microsoft.com/office/drawing/2017/decorative" val="1"/>
              </a:ext>
            </a:extLst>
          </p:cNvPr>
          <p:cNvGrpSpPr/>
          <p:nvPr/>
        </p:nvGrpSpPr>
        <p:grpSpPr>
          <a:xfrm>
            <a:off x="0" y="4313628"/>
            <a:ext cx="12529129" cy="1939178"/>
            <a:chOff x="0" y="4313628"/>
            <a:chExt cx="12529129" cy="1939178"/>
          </a:xfrm>
        </p:grpSpPr>
        <p:cxnSp>
          <p:nvCxnSpPr>
            <p:cNvPr id="5" name="Straight Connector 4">
              <a:extLst>
                <a:ext uri="{FF2B5EF4-FFF2-40B4-BE49-F238E27FC236}">
                  <a16:creationId xmlns:a16="http://schemas.microsoft.com/office/drawing/2014/main" id="{998CA622-1697-2598-913D-1E37E7778B29}"/>
                </a:ext>
              </a:extLst>
            </p:cNvPr>
            <p:cNvCxnSpPr>
              <a:cxnSpLocks/>
            </p:cNvCxnSpPr>
            <p:nvPr/>
          </p:nvCxnSpPr>
          <p:spPr>
            <a:xfrm>
              <a:off x="0" y="5477164"/>
              <a:ext cx="12192000" cy="73891"/>
            </a:xfrm>
            <a:prstGeom prst="line">
              <a:avLst/>
            </a:prstGeom>
            <a:ln w="57150">
              <a:solidFill>
                <a:srgbClr val="7B1B3B"/>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F8BAF41-E7AB-6EDD-087A-7D9BB44EBCF3}"/>
                </a:ext>
              </a:extLst>
            </p:cNvPr>
            <p:cNvSpPr txBox="1"/>
            <p:nvPr/>
          </p:nvSpPr>
          <p:spPr>
            <a:xfrm>
              <a:off x="1644067" y="4830897"/>
              <a:ext cx="1394691" cy="369332"/>
            </a:xfrm>
            <a:prstGeom prst="rect">
              <a:avLst/>
            </a:prstGeom>
            <a:noFill/>
          </p:spPr>
          <p:txBody>
            <a:bodyPr wrap="square" rtlCol="0">
              <a:spAutoFit/>
            </a:bodyPr>
            <a:lstStyle/>
            <a:p>
              <a:r>
                <a:rPr lang="en-US" dirty="0"/>
                <a:t>2200BC</a:t>
              </a:r>
              <a:endParaRPr lang="en-GB" dirty="0"/>
            </a:p>
          </p:txBody>
        </p:sp>
        <p:sp>
          <p:nvSpPr>
            <p:cNvPr id="15" name="TextBox 14">
              <a:extLst>
                <a:ext uri="{FF2B5EF4-FFF2-40B4-BE49-F238E27FC236}">
                  <a16:creationId xmlns:a16="http://schemas.microsoft.com/office/drawing/2014/main" id="{97C1D67B-0073-E42D-75ED-6B766AC154AD}"/>
                </a:ext>
              </a:extLst>
            </p:cNvPr>
            <p:cNvSpPr txBox="1"/>
            <p:nvPr/>
          </p:nvSpPr>
          <p:spPr>
            <a:xfrm>
              <a:off x="4608932" y="4803032"/>
              <a:ext cx="1394691" cy="369332"/>
            </a:xfrm>
            <a:prstGeom prst="rect">
              <a:avLst/>
            </a:prstGeom>
            <a:noFill/>
          </p:spPr>
          <p:txBody>
            <a:bodyPr wrap="square" rtlCol="0">
              <a:spAutoFit/>
            </a:bodyPr>
            <a:lstStyle/>
            <a:p>
              <a:r>
                <a:rPr lang="en-US" dirty="0"/>
                <a:t>800BC</a:t>
              </a:r>
              <a:endParaRPr lang="en-GB" dirty="0"/>
            </a:p>
          </p:txBody>
        </p:sp>
        <p:cxnSp>
          <p:nvCxnSpPr>
            <p:cNvPr id="16" name="Straight Connector 15">
              <a:extLst>
                <a:ext uri="{FF2B5EF4-FFF2-40B4-BE49-F238E27FC236}">
                  <a16:creationId xmlns:a16="http://schemas.microsoft.com/office/drawing/2014/main" id="{3493A0C0-9D7C-A555-2735-390841C33CE3}"/>
                </a:ext>
              </a:extLst>
            </p:cNvPr>
            <p:cNvCxnSpPr>
              <a:cxnSpLocks/>
            </p:cNvCxnSpPr>
            <p:nvPr/>
          </p:nvCxnSpPr>
          <p:spPr>
            <a:xfrm flipV="1">
              <a:off x="2128980" y="5172364"/>
              <a:ext cx="0" cy="304800"/>
            </a:xfrm>
            <a:prstGeom prst="line">
              <a:avLst/>
            </a:prstGeom>
            <a:ln>
              <a:solidFill>
                <a:srgbClr val="7B1B3B"/>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4587DD2-B7D7-91C1-C561-509098A871F4}"/>
                </a:ext>
              </a:extLst>
            </p:cNvPr>
            <p:cNvCxnSpPr>
              <a:cxnSpLocks/>
            </p:cNvCxnSpPr>
            <p:nvPr/>
          </p:nvCxnSpPr>
          <p:spPr>
            <a:xfrm flipV="1">
              <a:off x="4862946" y="5181600"/>
              <a:ext cx="0" cy="304800"/>
            </a:xfrm>
            <a:prstGeom prst="line">
              <a:avLst/>
            </a:prstGeom>
            <a:ln>
              <a:solidFill>
                <a:srgbClr val="7B1B3B"/>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69F0DA7-56A6-759A-99CE-3993FF10E3DF}"/>
                </a:ext>
              </a:extLst>
            </p:cNvPr>
            <p:cNvCxnSpPr>
              <a:cxnSpLocks/>
            </p:cNvCxnSpPr>
            <p:nvPr/>
          </p:nvCxnSpPr>
          <p:spPr>
            <a:xfrm flipV="1">
              <a:off x="6931888" y="5209404"/>
              <a:ext cx="0" cy="304800"/>
            </a:xfrm>
            <a:prstGeom prst="line">
              <a:avLst/>
            </a:prstGeom>
            <a:ln>
              <a:solidFill>
                <a:srgbClr val="7B1B3B"/>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FDF82A90-E698-BBDB-B343-9479B4816506}"/>
                </a:ext>
              </a:extLst>
            </p:cNvPr>
            <p:cNvSpPr txBox="1"/>
            <p:nvPr/>
          </p:nvSpPr>
          <p:spPr>
            <a:xfrm>
              <a:off x="6488531" y="4812731"/>
              <a:ext cx="1394691" cy="369332"/>
            </a:xfrm>
            <a:prstGeom prst="rect">
              <a:avLst/>
            </a:prstGeom>
            <a:noFill/>
          </p:spPr>
          <p:txBody>
            <a:bodyPr wrap="square" rtlCol="0">
              <a:spAutoFit/>
            </a:bodyPr>
            <a:lstStyle/>
            <a:p>
              <a:r>
                <a:rPr lang="en-US" dirty="0"/>
                <a:t>43AD</a:t>
              </a:r>
              <a:endParaRPr lang="en-GB" dirty="0"/>
            </a:p>
          </p:txBody>
        </p:sp>
        <p:cxnSp>
          <p:nvCxnSpPr>
            <p:cNvPr id="20" name="Straight Connector 19">
              <a:extLst>
                <a:ext uri="{FF2B5EF4-FFF2-40B4-BE49-F238E27FC236}">
                  <a16:creationId xmlns:a16="http://schemas.microsoft.com/office/drawing/2014/main" id="{5810CF5E-1A3C-FB31-03BE-B8E0A735786B}"/>
                </a:ext>
              </a:extLst>
            </p:cNvPr>
            <p:cNvCxnSpPr>
              <a:cxnSpLocks/>
            </p:cNvCxnSpPr>
            <p:nvPr/>
          </p:nvCxnSpPr>
          <p:spPr>
            <a:xfrm flipV="1">
              <a:off x="9134750" y="5199705"/>
              <a:ext cx="0" cy="304800"/>
            </a:xfrm>
            <a:prstGeom prst="line">
              <a:avLst/>
            </a:prstGeom>
            <a:ln>
              <a:solidFill>
                <a:srgbClr val="7B1B3B"/>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78F1E5FE-50F2-C886-D5F8-1C80166FB53A}"/>
                </a:ext>
              </a:extLst>
            </p:cNvPr>
            <p:cNvSpPr txBox="1"/>
            <p:nvPr/>
          </p:nvSpPr>
          <p:spPr>
            <a:xfrm>
              <a:off x="8663682" y="4803032"/>
              <a:ext cx="1394691" cy="369332"/>
            </a:xfrm>
            <a:prstGeom prst="rect">
              <a:avLst/>
            </a:prstGeom>
            <a:noFill/>
          </p:spPr>
          <p:txBody>
            <a:bodyPr wrap="square" rtlCol="0">
              <a:spAutoFit/>
            </a:bodyPr>
            <a:lstStyle/>
            <a:p>
              <a:r>
                <a:rPr lang="en-US" dirty="0"/>
                <a:t>410AD</a:t>
              </a:r>
              <a:endParaRPr lang="en-GB" dirty="0"/>
            </a:p>
          </p:txBody>
        </p:sp>
        <p:cxnSp>
          <p:nvCxnSpPr>
            <p:cNvPr id="22" name="Straight Connector 21">
              <a:extLst>
                <a:ext uri="{FF2B5EF4-FFF2-40B4-BE49-F238E27FC236}">
                  <a16:creationId xmlns:a16="http://schemas.microsoft.com/office/drawing/2014/main" id="{3A5E45E4-253D-8EF4-3329-C36A80BCCA6B}"/>
                </a:ext>
              </a:extLst>
            </p:cNvPr>
            <p:cNvCxnSpPr>
              <a:cxnSpLocks/>
            </p:cNvCxnSpPr>
            <p:nvPr/>
          </p:nvCxnSpPr>
          <p:spPr>
            <a:xfrm flipV="1">
              <a:off x="11540850" y="5236745"/>
              <a:ext cx="0" cy="304800"/>
            </a:xfrm>
            <a:prstGeom prst="line">
              <a:avLst/>
            </a:prstGeom>
            <a:ln>
              <a:solidFill>
                <a:srgbClr val="7B1B3B"/>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A22A1D31-91CF-772E-EDD9-F64BDBF67A14}"/>
                </a:ext>
              </a:extLst>
            </p:cNvPr>
            <p:cNvSpPr txBox="1"/>
            <p:nvPr/>
          </p:nvSpPr>
          <p:spPr>
            <a:xfrm>
              <a:off x="11134438" y="4840072"/>
              <a:ext cx="1394691" cy="369332"/>
            </a:xfrm>
            <a:prstGeom prst="rect">
              <a:avLst/>
            </a:prstGeom>
            <a:noFill/>
          </p:spPr>
          <p:txBody>
            <a:bodyPr wrap="square" rtlCol="0">
              <a:spAutoFit/>
            </a:bodyPr>
            <a:lstStyle/>
            <a:p>
              <a:r>
                <a:rPr lang="en-US" dirty="0"/>
                <a:t>1066AD</a:t>
              </a:r>
              <a:endParaRPr lang="en-GB" dirty="0"/>
            </a:p>
          </p:txBody>
        </p:sp>
        <p:sp>
          <p:nvSpPr>
            <p:cNvPr id="24" name="TextBox 23">
              <a:extLst>
                <a:ext uri="{FF2B5EF4-FFF2-40B4-BE49-F238E27FC236}">
                  <a16:creationId xmlns:a16="http://schemas.microsoft.com/office/drawing/2014/main" id="{6DEC478A-9669-44E3-A13A-2AF8B04FE561}"/>
                </a:ext>
              </a:extLst>
            </p:cNvPr>
            <p:cNvSpPr txBox="1"/>
            <p:nvPr/>
          </p:nvSpPr>
          <p:spPr>
            <a:xfrm>
              <a:off x="138550" y="5671127"/>
              <a:ext cx="1948873" cy="369332"/>
            </a:xfrm>
            <a:prstGeom prst="rect">
              <a:avLst/>
            </a:prstGeom>
            <a:noFill/>
          </p:spPr>
          <p:txBody>
            <a:bodyPr wrap="square" rtlCol="0">
              <a:spAutoFit/>
            </a:bodyPr>
            <a:lstStyle/>
            <a:p>
              <a:pPr algn="ctr"/>
              <a:r>
                <a:rPr lang="en-US" dirty="0"/>
                <a:t>NEOLITHIC</a:t>
              </a:r>
              <a:endParaRPr lang="en-GB" dirty="0"/>
            </a:p>
          </p:txBody>
        </p:sp>
        <p:sp>
          <p:nvSpPr>
            <p:cNvPr id="27" name="TextBox 26">
              <a:extLst>
                <a:ext uri="{FF2B5EF4-FFF2-40B4-BE49-F238E27FC236}">
                  <a16:creationId xmlns:a16="http://schemas.microsoft.com/office/drawing/2014/main" id="{4D5CA2B4-036E-1010-9EA7-51E168734FEC}"/>
                </a:ext>
              </a:extLst>
            </p:cNvPr>
            <p:cNvSpPr txBox="1"/>
            <p:nvPr/>
          </p:nvSpPr>
          <p:spPr>
            <a:xfrm>
              <a:off x="2563101" y="5671127"/>
              <a:ext cx="1948873" cy="369332"/>
            </a:xfrm>
            <a:prstGeom prst="rect">
              <a:avLst/>
            </a:prstGeom>
            <a:noFill/>
          </p:spPr>
          <p:txBody>
            <a:bodyPr wrap="square" rtlCol="0">
              <a:spAutoFit/>
            </a:bodyPr>
            <a:lstStyle/>
            <a:p>
              <a:pPr algn="ctr"/>
              <a:r>
                <a:rPr lang="en-US" b="1" dirty="0">
                  <a:solidFill>
                    <a:srgbClr val="7B1B3B"/>
                  </a:solidFill>
                </a:rPr>
                <a:t>BRONZE AGE</a:t>
              </a:r>
              <a:endParaRPr lang="en-GB" b="1" dirty="0">
                <a:solidFill>
                  <a:srgbClr val="7B1B3B"/>
                </a:solidFill>
              </a:endParaRPr>
            </a:p>
          </p:txBody>
        </p:sp>
        <p:sp>
          <p:nvSpPr>
            <p:cNvPr id="28" name="TextBox 27">
              <a:extLst>
                <a:ext uri="{FF2B5EF4-FFF2-40B4-BE49-F238E27FC236}">
                  <a16:creationId xmlns:a16="http://schemas.microsoft.com/office/drawing/2014/main" id="{CB58A7D3-21E0-7E1C-158B-701A791DE9B1}"/>
                </a:ext>
              </a:extLst>
            </p:cNvPr>
            <p:cNvSpPr txBox="1"/>
            <p:nvPr/>
          </p:nvSpPr>
          <p:spPr>
            <a:xfrm>
              <a:off x="4798291" y="5661490"/>
              <a:ext cx="1948873" cy="369332"/>
            </a:xfrm>
            <a:prstGeom prst="rect">
              <a:avLst/>
            </a:prstGeom>
            <a:noFill/>
          </p:spPr>
          <p:txBody>
            <a:bodyPr wrap="square" rtlCol="0">
              <a:spAutoFit/>
            </a:bodyPr>
            <a:lstStyle/>
            <a:p>
              <a:pPr algn="ctr"/>
              <a:r>
                <a:rPr lang="en-US" dirty="0"/>
                <a:t>IRON AGE</a:t>
              </a:r>
              <a:endParaRPr lang="en-GB" dirty="0"/>
            </a:p>
          </p:txBody>
        </p:sp>
        <p:sp>
          <p:nvSpPr>
            <p:cNvPr id="29" name="TextBox 28">
              <a:extLst>
                <a:ext uri="{FF2B5EF4-FFF2-40B4-BE49-F238E27FC236}">
                  <a16:creationId xmlns:a16="http://schemas.microsoft.com/office/drawing/2014/main" id="{261884BA-7AD7-024C-0CF4-7D000A5347C8}"/>
                </a:ext>
              </a:extLst>
            </p:cNvPr>
            <p:cNvSpPr txBox="1"/>
            <p:nvPr/>
          </p:nvSpPr>
          <p:spPr>
            <a:xfrm>
              <a:off x="7051962" y="5681416"/>
              <a:ext cx="1948873" cy="369332"/>
            </a:xfrm>
            <a:prstGeom prst="rect">
              <a:avLst/>
            </a:prstGeom>
            <a:noFill/>
          </p:spPr>
          <p:txBody>
            <a:bodyPr wrap="square" rtlCol="0">
              <a:spAutoFit/>
            </a:bodyPr>
            <a:lstStyle/>
            <a:p>
              <a:pPr algn="ctr"/>
              <a:r>
                <a:rPr lang="en-US" dirty="0"/>
                <a:t>ROMANS</a:t>
              </a:r>
              <a:endParaRPr lang="en-GB" dirty="0"/>
            </a:p>
          </p:txBody>
        </p:sp>
        <p:sp>
          <p:nvSpPr>
            <p:cNvPr id="30" name="TextBox 29">
              <a:extLst>
                <a:ext uri="{FF2B5EF4-FFF2-40B4-BE49-F238E27FC236}">
                  <a16:creationId xmlns:a16="http://schemas.microsoft.com/office/drawing/2014/main" id="{5D45E52E-E667-3CCF-2EE6-193CBCC84FA4}"/>
                </a:ext>
              </a:extLst>
            </p:cNvPr>
            <p:cNvSpPr txBox="1"/>
            <p:nvPr/>
          </p:nvSpPr>
          <p:spPr>
            <a:xfrm>
              <a:off x="9377189" y="5606475"/>
              <a:ext cx="1948873" cy="646331"/>
            </a:xfrm>
            <a:prstGeom prst="rect">
              <a:avLst/>
            </a:prstGeom>
            <a:noFill/>
          </p:spPr>
          <p:txBody>
            <a:bodyPr wrap="square" rtlCol="0">
              <a:spAutoFit/>
            </a:bodyPr>
            <a:lstStyle/>
            <a:p>
              <a:pPr algn="ctr"/>
              <a:r>
                <a:rPr lang="en-US" dirty="0"/>
                <a:t>ANGLO-SAXONS &amp; VIKINGS</a:t>
              </a:r>
              <a:endParaRPr lang="en-GB" dirty="0"/>
            </a:p>
          </p:txBody>
        </p:sp>
        <p:cxnSp>
          <p:nvCxnSpPr>
            <p:cNvPr id="31" name="Straight Connector 30">
              <a:extLst>
                <a:ext uri="{FF2B5EF4-FFF2-40B4-BE49-F238E27FC236}">
                  <a16:creationId xmlns:a16="http://schemas.microsoft.com/office/drawing/2014/main" id="{F7B06812-AEDA-55B7-7FB8-BED34854DEAC}"/>
                </a:ext>
              </a:extLst>
            </p:cNvPr>
            <p:cNvCxnSpPr>
              <a:cxnSpLocks/>
            </p:cNvCxnSpPr>
            <p:nvPr/>
          </p:nvCxnSpPr>
          <p:spPr>
            <a:xfrm flipV="1">
              <a:off x="4622808" y="4650557"/>
              <a:ext cx="0" cy="863647"/>
            </a:xfrm>
            <a:prstGeom prst="line">
              <a:avLst/>
            </a:prstGeom>
            <a:ln>
              <a:solidFill>
                <a:srgbClr val="7B1B3B"/>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820470CD-2303-C1A3-7944-F45527A1E848}"/>
                </a:ext>
              </a:extLst>
            </p:cNvPr>
            <p:cNvSpPr txBox="1"/>
            <p:nvPr/>
          </p:nvSpPr>
          <p:spPr>
            <a:xfrm>
              <a:off x="3574483" y="4313628"/>
              <a:ext cx="2424561" cy="369332"/>
            </a:xfrm>
            <a:prstGeom prst="rect">
              <a:avLst/>
            </a:prstGeom>
            <a:noFill/>
          </p:spPr>
          <p:txBody>
            <a:bodyPr wrap="square" rtlCol="0">
              <a:spAutoFit/>
            </a:bodyPr>
            <a:lstStyle/>
            <a:p>
              <a:r>
                <a:rPr lang="en-US" b="1" dirty="0">
                  <a:solidFill>
                    <a:srgbClr val="7B1B3B"/>
                  </a:solidFill>
                </a:rPr>
                <a:t>MUST FARM 850BC</a:t>
              </a:r>
              <a:endParaRPr lang="en-GB" b="1" dirty="0">
                <a:solidFill>
                  <a:srgbClr val="7B1B3B"/>
                </a:solidFill>
              </a:endParaRPr>
            </a:p>
          </p:txBody>
        </p:sp>
      </p:grpSp>
      <p:pic>
        <p:nvPicPr>
          <p:cNvPr id="38" name="Picture 37" descr="A photograph showing Must Farm being dug by archaeologists. The dig is happening inside a big white warehouse with lots of people bent digging the dark brown mud. Wooden posts are visible in the ground. ">
            <a:extLst>
              <a:ext uri="{FF2B5EF4-FFF2-40B4-BE49-F238E27FC236}">
                <a16:creationId xmlns:a16="http://schemas.microsoft.com/office/drawing/2014/main" id="{1455205F-5780-65E1-AF5D-A4B445E57C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46260" y="1206060"/>
            <a:ext cx="4991160" cy="3327440"/>
          </a:xfrm>
          <a:prstGeom prst="rect">
            <a:avLst/>
          </a:prstGeom>
          <a:ln w="76200">
            <a:solidFill>
              <a:srgbClr val="1D4289"/>
            </a:solidFill>
          </a:ln>
        </p:spPr>
      </p:pic>
      <p:grpSp>
        <p:nvGrpSpPr>
          <p:cNvPr id="2" name="Group 1">
            <a:extLst>
              <a:ext uri="{FF2B5EF4-FFF2-40B4-BE49-F238E27FC236}">
                <a16:creationId xmlns:a16="http://schemas.microsoft.com/office/drawing/2014/main" id="{87A135F2-4614-8E9C-3560-40235C7C443C}"/>
              </a:ext>
              <a:ext uri="{C183D7F6-B498-43B3-948B-1728B52AA6E4}">
                <adec:decorative xmlns:adec="http://schemas.microsoft.com/office/drawing/2017/decorative" val="1"/>
              </a:ext>
            </a:extLst>
          </p:cNvPr>
          <p:cNvGrpSpPr/>
          <p:nvPr/>
        </p:nvGrpSpPr>
        <p:grpSpPr>
          <a:xfrm>
            <a:off x="250855" y="1214644"/>
            <a:ext cx="6485660" cy="3150454"/>
            <a:chOff x="250855" y="1214644"/>
            <a:chExt cx="6485660" cy="3150454"/>
          </a:xfrm>
        </p:grpSpPr>
        <p:sp>
          <p:nvSpPr>
            <p:cNvPr id="40" name="Rectangle: Rounded Corners 39">
              <a:extLst>
                <a:ext uri="{FF2B5EF4-FFF2-40B4-BE49-F238E27FC236}">
                  <a16:creationId xmlns:a16="http://schemas.microsoft.com/office/drawing/2014/main" id="{3202966A-D375-F2EB-6088-DADB98335094}"/>
                </a:ext>
              </a:extLst>
            </p:cNvPr>
            <p:cNvSpPr/>
            <p:nvPr/>
          </p:nvSpPr>
          <p:spPr>
            <a:xfrm>
              <a:off x="250855" y="1214644"/>
              <a:ext cx="6485660" cy="2822049"/>
            </a:xfrm>
            <a:prstGeom prst="roundRect">
              <a:avLst>
                <a:gd name="adj" fmla="val 1762"/>
              </a:avLst>
            </a:prstGeom>
            <a:solidFill>
              <a:srgbClr val="FBC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4B1679E9-4B94-BF10-D99E-7A120D469D14}"/>
                </a:ext>
                <a:ext uri="{C183D7F6-B498-43B3-948B-1728B52AA6E4}">
                  <adec:decorative xmlns:adec="http://schemas.microsoft.com/office/drawing/2017/decorative" val="1"/>
                </a:ext>
              </a:extLst>
            </p:cNvPr>
            <p:cNvSpPr txBox="1"/>
            <p:nvPr/>
          </p:nvSpPr>
          <p:spPr>
            <a:xfrm>
              <a:off x="285874" y="1225905"/>
              <a:ext cx="6318747" cy="3139193"/>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Archaeologists know from scientific tests, like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radiocarbon dating</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that the village at Must Farm was built around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850BC</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 time called the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Late Bronze Age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Very special conditions at the site, that preserved lots of information, tell us that people started to build the village in late summer. At this hotter and drier time of the year, there was less water in the river that would have made it easier to move around and build the houses. </a:t>
              </a:r>
            </a:p>
            <a:p>
              <a:endParaRPr lang="en-GB" dirty="0"/>
            </a:p>
          </p:txBody>
        </p:sp>
      </p:grpSp>
    </p:spTree>
    <p:extLst>
      <p:ext uri="{BB962C8B-B14F-4D97-AF65-F5344CB8AC3E}">
        <p14:creationId xmlns:p14="http://schemas.microsoft.com/office/powerpoint/2010/main" val="62418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F2DB9E-5F5A-2704-08B1-228940D492D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Traces left behind when Must Farm was built </a:t>
            </a:r>
          </a:p>
        </p:txBody>
      </p:sp>
      <p:grpSp>
        <p:nvGrpSpPr>
          <p:cNvPr id="8" name="Group 7">
            <a:extLst>
              <a:ext uri="{FF2B5EF4-FFF2-40B4-BE49-F238E27FC236}">
                <a16:creationId xmlns:a16="http://schemas.microsoft.com/office/drawing/2014/main" id="{DEBCF5E1-E391-CA0E-EEDC-5247484ED996}"/>
              </a:ext>
              <a:ext uri="{C183D7F6-B498-43B3-948B-1728B52AA6E4}">
                <adec:decorative xmlns:adec="http://schemas.microsoft.com/office/drawing/2017/decorative" val="1"/>
              </a:ext>
            </a:extLst>
          </p:cNvPr>
          <p:cNvGrpSpPr/>
          <p:nvPr/>
        </p:nvGrpSpPr>
        <p:grpSpPr>
          <a:xfrm>
            <a:off x="475095" y="259729"/>
            <a:ext cx="4761346" cy="2046686"/>
            <a:chOff x="475095" y="259729"/>
            <a:chExt cx="4761346" cy="2046686"/>
          </a:xfrm>
        </p:grpSpPr>
        <p:sp>
          <p:nvSpPr>
            <p:cNvPr id="9" name="Rectangle: Rounded Corners 8">
              <a:extLst>
                <a:ext uri="{FF2B5EF4-FFF2-40B4-BE49-F238E27FC236}">
                  <a16:creationId xmlns:a16="http://schemas.microsoft.com/office/drawing/2014/main" id="{A8F869AC-5691-3142-31D2-81E74C5F75F8}"/>
                </a:ext>
              </a:extLst>
            </p:cNvPr>
            <p:cNvSpPr/>
            <p:nvPr/>
          </p:nvSpPr>
          <p:spPr>
            <a:xfrm>
              <a:off x="475095" y="259729"/>
              <a:ext cx="4761346" cy="1754326"/>
            </a:xfrm>
            <a:prstGeom prst="roundRect">
              <a:avLst>
                <a:gd name="adj" fmla="val 4158"/>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descr="Archaeologists found hundreds of woodchips left behind when people used axes to shape the wood used to build the village. As the river was shallow and slow in the summer, the woodchips didn’t get washed away. ">
              <a:extLst>
                <a:ext uri="{FF2B5EF4-FFF2-40B4-BE49-F238E27FC236}">
                  <a16:creationId xmlns:a16="http://schemas.microsoft.com/office/drawing/2014/main" id="{280789A8-4966-EBB0-90E6-A7B7553E6675}"/>
                </a:ext>
              </a:extLst>
            </p:cNvPr>
            <p:cNvSpPr txBox="1"/>
            <p:nvPr/>
          </p:nvSpPr>
          <p:spPr>
            <a:xfrm>
              <a:off x="613639" y="352675"/>
              <a:ext cx="4622802" cy="1953740"/>
            </a:xfrm>
            <a:prstGeom prst="rect">
              <a:avLst/>
            </a:prstGeom>
            <a:noFill/>
          </p:spPr>
          <p:txBody>
            <a:bodyPr wrap="square" rtlCol="0">
              <a:spAutoFit/>
            </a:bodyPr>
            <a:lstStyle/>
            <a:p>
              <a:pPr lvl="0">
                <a:lnSpc>
                  <a:spcPct val="107000"/>
                </a:lnSpc>
                <a:spcAft>
                  <a:spcPts val="800"/>
                </a:spcAft>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Archaeologists found hundreds of woodchips left behind when people used axes to shape the wood used to build the village. As the river was shallow and slow in the summer, the woodchips didn’t get washed away. </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grpSp>
      <p:pic>
        <p:nvPicPr>
          <p:cNvPr id="14" name="Picture 13" descr="A close-up photograph of one of the sharpened points of one of the wooden posts. Someone's finger is pointing to the brightly coloured, fresh-looking wood which shows all the individual axe and chop marks that have been preserved for 3,000 years.">
            <a:extLst>
              <a:ext uri="{FF2B5EF4-FFF2-40B4-BE49-F238E27FC236}">
                <a16:creationId xmlns:a16="http://schemas.microsoft.com/office/drawing/2014/main" id="{B705D5A8-4598-C5A6-3FEC-88F59C63A17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6200000">
            <a:off x="5228638" y="1072636"/>
            <a:ext cx="2594283" cy="1115578"/>
          </a:xfrm>
          <a:prstGeom prst="rect">
            <a:avLst/>
          </a:prstGeom>
          <a:ln w="76200">
            <a:solidFill>
              <a:srgbClr val="FBCE97"/>
            </a:solidFill>
          </a:ln>
        </p:spPr>
      </p:pic>
      <p:grpSp>
        <p:nvGrpSpPr>
          <p:cNvPr id="32" name="Group 31" descr="Photo of animal and human foot prints in clay">
            <a:extLst>
              <a:ext uri="{FF2B5EF4-FFF2-40B4-BE49-F238E27FC236}">
                <a16:creationId xmlns:a16="http://schemas.microsoft.com/office/drawing/2014/main" id="{2DA1E770-0283-32EB-97F2-AED49513A83F}"/>
              </a:ext>
            </a:extLst>
          </p:cNvPr>
          <p:cNvGrpSpPr/>
          <p:nvPr/>
        </p:nvGrpSpPr>
        <p:grpSpPr>
          <a:xfrm>
            <a:off x="7400676" y="157544"/>
            <a:ext cx="4337206" cy="3270973"/>
            <a:chOff x="7400676" y="157544"/>
            <a:chExt cx="4337206" cy="3270973"/>
          </a:xfrm>
        </p:grpSpPr>
        <p:pic>
          <p:nvPicPr>
            <p:cNvPr id="7" name="Picture 6" descr="An overhead photograph of an archaeologists hand cleaning out an animal's hoofprint. Lots of footprint impressions can be seen as holes left in the dark grey clay sediment. ">
              <a:extLst>
                <a:ext uri="{FF2B5EF4-FFF2-40B4-BE49-F238E27FC236}">
                  <a16:creationId xmlns:a16="http://schemas.microsoft.com/office/drawing/2014/main" id="{B9C67944-91E7-0FD6-16F6-A5D56FA3E6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0676" y="537046"/>
              <a:ext cx="4337206" cy="2891471"/>
            </a:xfrm>
            <a:prstGeom prst="rect">
              <a:avLst/>
            </a:prstGeom>
          </p:spPr>
        </p:pic>
        <p:sp>
          <p:nvSpPr>
            <p:cNvPr id="22" name="TextBox 21">
              <a:extLst>
                <a:ext uri="{FF2B5EF4-FFF2-40B4-BE49-F238E27FC236}">
                  <a16:creationId xmlns:a16="http://schemas.microsoft.com/office/drawing/2014/main" id="{D60C35EA-C1EC-334A-B2F4-8068611E580C}"/>
                </a:ext>
              </a:extLst>
            </p:cNvPr>
            <p:cNvSpPr txBox="1"/>
            <p:nvPr/>
          </p:nvSpPr>
          <p:spPr>
            <a:xfrm>
              <a:off x="8116086" y="157544"/>
              <a:ext cx="3029528" cy="369332"/>
            </a:xfrm>
            <a:prstGeom prst="rect">
              <a:avLst/>
            </a:prstGeom>
            <a:noFill/>
          </p:spPr>
          <p:txBody>
            <a:bodyPr wrap="square" rtlCol="0">
              <a:spAutoFit/>
            </a:bodyPr>
            <a:lstStyle/>
            <a:p>
              <a:r>
                <a:rPr lang="en-US" b="1" dirty="0">
                  <a:solidFill>
                    <a:srgbClr val="1D4289"/>
                  </a:solidFill>
                  <a:latin typeface="Calibri" panose="020F0502020204030204" pitchFamily="34" charset="0"/>
                  <a:ea typeface="Calibri" panose="020F0502020204030204" pitchFamily="34" charset="0"/>
                  <a:cs typeface="Calibri" panose="020F0502020204030204" pitchFamily="34" charset="0"/>
                </a:rPr>
                <a:t>Animal and human footprints</a:t>
              </a:r>
              <a:endParaRPr lang="en-GB" b="1" dirty="0">
                <a:solidFill>
                  <a:srgbClr val="1D4289"/>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0" name="Group 19" descr="Photo of woodchips scattered around the houses.">
            <a:extLst>
              <a:ext uri="{FF2B5EF4-FFF2-40B4-BE49-F238E27FC236}">
                <a16:creationId xmlns:a16="http://schemas.microsoft.com/office/drawing/2014/main" id="{A632FBBC-793D-4D1C-19A4-09CE9799E0D8}"/>
              </a:ext>
              <a:ext uri="{C183D7F6-B498-43B3-948B-1728B52AA6E4}">
                <adec:decorative xmlns:adec="http://schemas.microsoft.com/office/drawing/2017/decorative" val="0"/>
              </a:ext>
            </a:extLst>
          </p:cNvPr>
          <p:cNvGrpSpPr/>
          <p:nvPr/>
        </p:nvGrpSpPr>
        <p:grpSpPr>
          <a:xfrm>
            <a:off x="259773" y="2371725"/>
            <a:ext cx="7140903" cy="3758414"/>
            <a:chOff x="259773" y="2213758"/>
            <a:chExt cx="7441037" cy="3916381"/>
          </a:xfrm>
        </p:grpSpPr>
        <p:pic>
          <p:nvPicPr>
            <p:cNvPr id="12" name="Picture 11" descr="A photograph showing an area of lots of woodchips from the dig at Must Farm. These small light brown pieces of wood are scattered all over a dark grey area of soil. ">
              <a:extLst>
                <a:ext uri="{FF2B5EF4-FFF2-40B4-BE49-F238E27FC236}">
                  <a16:creationId xmlns:a16="http://schemas.microsoft.com/office/drawing/2014/main" id="{B7907754-DAF7-5D5A-6E45-A93519A6CC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773" y="2213758"/>
              <a:ext cx="5836227" cy="3890818"/>
            </a:xfrm>
            <a:prstGeom prst="rect">
              <a:avLst/>
            </a:prstGeom>
          </p:spPr>
        </p:pic>
        <p:sp>
          <p:nvSpPr>
            <p:cNvPr id="21" name="TextBox 20">
              <a:extLst>
                <a:ext uri="{FF2B5EF4-FFF2-40B4-BE49-F238E27FC236}">
                  <a16:creationId xmlns:a16="http://schemas.microsoft.com/office/drawing/2014/main" id="{0CB0DB1D-CCEC-D1E4-A0D1-477F555E6888}"/>
                </a:ext>
              </a:extLst>
            </p:cNvPr>
            <p:cNvSpPr txBox="1"/>
            <p:nvPr/>
          </p:nvSpPr>
          <p:spPr>
            <a:xfrm>
              <a:off x="6098234" y="5760807"/>
              <a:ext cx="1602576" cy="369332"/>
            </a:xfrm>
            <a:prstGeom prst="rect">
              <a:avLst/>
            </a:prstGeom>
            <a:noFill/>
          </p:spPr>
          <p:txBody>
            <a:bodyPr wrap="square" rtlCol="0">
              <a:spAutoFit/>
            </a:bodyPr>
            <a:lstStyle/>
            <a:p>
              <a:r>
                <a:rPr lang="en-US" b="1" dirty="0">
                  <a:solidFill>
                    <a:srgbClr val="1D4289"/>
                  </a:solidFill>
                  <a:latin typeface="Calibri" panose="020F0502020204030204" pitchFamily="34" charset="0"/>
                  <a:ea typeface="Calibri" panose="020F0502020204030204" pitchFamily="34" charset="0"/>
                  <a:cs typeface="Calibri" panose="020F0502020204030204" pitchFamily="34" charset="0"/>
                </a:rPr>
                <a:t>Woodchips</a:t>
              </a:r>
              <a:endParaRPr lang="en-GB" b="1" dirty="0">
                <a:solidFill>
                  <a:srgbClr val="1D4289"/>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descr="They found Bronze Age people and animal footprints that had been preserved in the soft mud around the edges of the river. ">
            <a:extLst>
              <a:ext uri="{FF2B5EF4-FFF2-40B4-BE49-F238E27FC236}">
                <a16:creationId xmlns:a16="http://schemas.microsoft.com/office/drawing/2014/main" id="{5D325607-3957-DA35-5A9E-415D0CF84B3A}"/>
              </a:ext>
              <a:ext uri="{C183D7F6-B498-43B3-948B-1728B52AA6E4}">
                <adec:decorative xmlns:adec="http://schemas.microsoft.com/office/drawing/2017/decorative" val="0"/>
              </a:ext>
            </a:extLst>
          </p:cNvPr>
          <p:cNvGrpSpPr/>
          <p:nvPr/>
        </p:nvGrpSpPr>
        <p:grpSpPr>
          <a:xfrm>
            <a:off x="7986777" y="3511832"/>
            <a:ext cx="3158836" cy="1893454"/>
            <a:chOff x="8045732" y="3265052"/>
            <a:chExt cx="3158836" cy="1893454"/>
          </a:xfrm>
        </p:grpSpPr>
        <p:sp>
          <p:nvSpPr>
            <p:cNvPr id="4" name="Rectangle: Rounded Corners 3">
              <a:extLst>
                <a:ext uri="{FF2B5EF4-FFF2-40B4-BE49-F238E27FC236}">
                  <a16:creationId xmlns:a16="http://schemas.microsoft.com/office/drawing/2014/main" id="{FCD68BAB-F9CF-BF6B-7787-D45431154859}"/>
                </a:ext>
                <a:ext uri="{C183D7F6-B498-43B3-948B-1728B52AA6E4}">
                  <adec:decorative xmlns:adec="http://schemas.microsoft.com/office/drawing/2017/decorative" val="1"/>
                </a:ext>
              </a:extLst>
            </p:cNvPr>
            <p:cNvSpPr/>
            <p:nvPr/>
          </p:nvSpPr>
          <p:spPr>
            <a:xfrm>
              <a:off x="8045732" y="3265052"/>
              <a:ext cx="3158836" cy="1754326"/>
            </a:xfrm>
            <a:prstGeom prst="roundRect">
              <a:avLst>
                <a:gd name="adj" fmla="val 676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E8CC3EF-126C-B10C-7C14-ED003A175E80}"/>
                </a:ext>
                <a:ext uri="{C183D7F6-B498-43B3-948B-1728B52AA6E4}">
                  <adec:decorative xmlns:adec="http://schemas.microsoft.com/office/drawing/2017/decorative" val="1"/>
                </a:ext>
              </a:extLst>
            </p:cNvPr>
            <p:cNvSpPr txBox="1"/>
            <p:nvPr/>
          </p:nvSpPr>
          <p:spPr>
            <a:xfrm>
              <a:off x="8175040" y="3404180"/>
              <a:ext cx="2955637" cy="1754326"/>
            </a:xfrm>
            <a:prstGeom prst="rect">
              <a:avLst/>
            </a:prstGeom>
            <a:noFill/>
          </p:spPr>
          <p:txBody>
            <a:bodyPr wrap="square" rtlCol="0">
              <a:spAutoFit/>
            </a:bodyPr>
            <a:lstStyle/>
            <a:p>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They also found Bronze Age human and animal footprints that had been preserved in the soft mud around the edges of the river. </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C4D9E105-DEAC-B1A5-CD49-6C8ED7FDF12F}"/>
              </a:ext>
              <a:ext uri="{C183D7F6-B498-43B3-948B-1728B52AA6E4}">
                <adec:decorative xmlns:adec="http://schemas.microsoft.com/office/drawing/2017/decorative" val="1"/>
              </a:ext>
            </a:extLst>
          </p:cNvPr>
          <p:cNvGrpSpPr/>
          <p:nvPr/>
        </p:nvGrpSpPr>
        <p:grpSpPr>
          <a:xfrm>
            <a:off x="6281205" y="4494627"/>
            <a:ext cx="5819751" cy="1678921"/>
            <a:chOff x="6281205" y="4494627"/>
            <a:chExt cx="5819751" cy="1678921"/>
          </a:xfrm>
        </p:grpSpPr>
        <p:pic>
          <p:nvPicPr>
            <p:cNvPr id="16" name="Picture 15" descr="A black background with a black square&#10;&#10;Description automatically generated with medium confidence">
              <a:extLst>
                <a:ext uri="{FF2B5EF4-FFF2-40B4-BE49-F238E27FC236}">
                  <a16:creationId xmlns:a16="http://schemas.microsoft.com/office/drawing/2014/main" id="{91434F9B-0F20-73D1-C532-DA3AE5F346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20703">
              <a:off x="6325173" y="4494627"/>
              <a:ext cx="467662" cy="467662"/>
            </a:xfrm>
            <a:prstGeom prst="rect">
              <a:avLst/>
            </a:prstGeom>
          </p:spPr>
        </p:pic>
        <p:pic>
          <p:nvPicPr>
            <p:cNvPr id="2" name="Picture 1" descr="A black background with a black square&#10;&#10;Description automatically generated with medium confidence">
              <a:extLst>
                <a:ext uri="{FF2B5EF4-FFF2-40B4-BE49-F238E27FC236}">
                  <a16:creationId xmlns:a16="http://schemas.microsoft.com/office/drawing/2014/main" id="{396981BA-FA8C-1C07-7E90-CE14A7361E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20703">
              <a:off x="6281205" y="5041560"/>
              <a:ext cx="467662" cy="467662"/>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3453AAB7-04F0-3475-418D-3B1581026A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20703">
              <a:off x="7091025" y="4770108"/>
              <a:ext cx="467662" cy="467662"/>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5623A50D-4373-CB09-8D6D-8B35B1695D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20703">
              <a:off x="6991307" y="5292893"/>
              <a:ext cx="467662" cy="467662"/>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683BC6CE-64DD-A291-7465-5F591A990B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20703">
              <a:off x="7956076" y="5162127"/>
              <a:ext cx="467662" cy="467662"/>
            </a:xfrm>
            <a:prstGeom prst="rect">
              <a:avLst/>
            </a:prstGeom>
          </p:spPr>
        </p:pic>
        <p:pic>
          <p:nvPicPr>
            <p:cNvPr id="23" name="Picture 22" descr="A black background with a black square&#10;&#10;Description automatically generated with medium confidence">
              <a:extLst>
                <a:ext uri="{FF2B5EF4-FFF2-40B4-BE49-F238E27FC236}">
                  <a16:creationId xmlns:a16="http://schemas.microsoft.com/office/drawing/2014/main" id="{A0575F4A-9463-0A6D-9DA3-FD4BE8919F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20703">
              <a:off x="7845939" y="5611481"/>
              <a:ext cx="467662" cy="467662"/>
            </a:xfrm>
            <a:prstGeom prst="rect">
              <a:avLst/>
            </a:prstGeom>
          </p:spPr>
        </p:pic>
        <p:pic>
          <p:nvPicPr>
            <p:cNvPr id="24" name="Picture 23" descr="A black background with a black square&#10;&#10;Description automatically generated with medium confidence">
              <a:extLst>
                <a:ext uri="{FF2B5EF4-FFF2-40B4-BE49-F238E27FC236}">
                  <a16:creationId xmlns:a16="http://schemas.microsoft.com/office/drawing/2014/main" id="{C6620B35-3F21-E54E-2539-A80E314CF1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20703">
              <a:off x="8954627" y="5194824"/>
              <a:ext cx="467662" cy="467662"/>
            </a:xfrm>
            <a:prstGeom prst="rect">
              <a:avLst/>
            </a:prstGeom>
          </p:spPr>
        </p:pic>
        <p:pic>
          <p:nvPicPr>
            <p:cNvPr id="25" name="Picture 24" descr="A black background with a black square&#10;&#10;Description automatically generated with medium confidence">
              <a:extLst>
                <a:ext uri="{FF2B5EF4-FFF2-40B4-BE49-F238E27FC236}">
                  <a16:creationId xmlns:a16="http://schemas.microsoft.com/office/drawing/2014/main" id="{53376D87-EDA6-FF31-2BC0-7B60DE45C5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20703">
              <a:off x="8890303" y="5705886"/>
              <a:ext cx="467662" cy="467662"/>
            </a:xfrm>
            <a:prstGeom prst="rect">
              <a:avLst/>
            </a:prstGeom>
          </p:spPr>
        </p:pic>
        <p:pic>
          <p:nvPicPr>
            <p:cNvPr id="26" name="Picture 25" descr="A black background with a black square&#10;&#10;Description automatically generated with medium confidence">
              <a:extLst>
                <a:ext uri="{FF2B5EF4-FFF2-40B4-BE49-F238E27FC236}">
                  <a16:creationId xmlns:a16="http://schemas.microsoft.com/office/drawing/2014/main" id="{5521DC9F-6B9D-A140-0666-0055F2C4D6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20703">
              <a:off x="9900545" y="5169979"/>
              <a:ext cx="467662" cy="467662"/>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9833A122-B37C-7F07-0D7F-0680A5B9F2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20703">
              <a:off x="9872079" y="5647257"/>
              <a:ext cx="467662" cy="467662"/>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2FB01509-7C32-437D-4030-7200786F10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20703">
              <a:off x="10867742" y="5180071"/>
              <a:ext cx="467662" cy="467662"/>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1B7B6BF6-B094-8056-B502-073F0D3C88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20703">
              <a:off x="10877725" y="5694983"/>
              <a:ext cx="467662" cy="467662"/>
            </a:xfrm>
            <a:prstGeom prst="rect">
              <a:avLst/>
            </a:prstGeom>
          </p:spPr>
        </p:pic>
        <p:pic>
          <p:nvPicPr>
            <p:cNvPr id="30" name="Picture 29" descr="A black background with a black square&#10;&#10;Description automatically generated with medium confidence">
              <a:extLst>
                <a:ext uri="{FF2B5EF4-FFF2-40B4-BE49-F238E27FC236}">
                  <a16:creationId xmlns:a16="http://schemas.microsoft.com/office/drawing/2014/main" id="{3AE16532-8DFE-A74A-6046-A6AB3947F3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20703">
              <a:off x="11578098" y="4821493"/>
              <a:ext cx="467662" cy="467662"/>
            </a:xfrm>
            <a:prstGeom prst="rect">
              <a:avLst/>
            </a:prstGeom>
          </p:spPr>
        </p:pic>
        <p:pic>
          <p:nvPicPr>
            <p:cNvPr id="31" name="Picture 30" descr="A black background with a black square&#10;&#10;Description automatically generated with medium confidence">
              <a:extLst>
                <a:ext uri="{FF2B5EF4-FFF2-40B4-BE49-F238E27FC236}">
                  <a16:creationId xmlns:a16="http://schemas.microsoft.com/office/drawing/2014/main" id="{D3973589-BAA9-90FA-355D-EEB4B1F330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20703">
              <a:off x="11633294" y="5358539"/>
              <a:ext cx="467662" cy="467662"/>
            </a:xfrm>
            <a:prstGeom prst="rect">
              <a:avLst/>
            </a:prstGeom>
          </p:spPr>
        </p:pic>
      </p:grpSp>
      <p:pic>
        <p:nvPicPr>
          <p:cNvPr id="3" name="Picture 2">
            <a:extLst>
              <a:ext uri="{FF2B5EF4-FFF2-40B4-BE49-F238E27FC236}">
                <a16:creationId xmlns:a16="http://schemas.microsoft.com/office/drawing/2014/main" id="{55C2B95B-3843-CA82-3D24-0D7EED27AB8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510" y="6186418"/>
            <a:ext cx="12192000" cy="547819"/>
          </a:xfrm>
          <a:prstGeom prst="rect">
            <a:avLst/>
          </a:prstGeom>
        </p:spPr>
      </p:pic>
    </p:spTree>
    <p:extLst>
      <p:ext uri="{BB962C8B-B14F-4D97-AF65-F5344CB8AC3E}">
        <p14:creationId xmlns:p14="http://schemas.microsoft.com/office/powerpoint/2010/main" val="345510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E98316-B49C-5800-360A-C3997100142F}"/>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10" y="0"/>
            <a:ext cx="12192000" cy="6734237"/>
          </a:xfrm>
          <a:prstGeom prst="rect">
            <a:avLst/>
          </a:prstGeom>
        </p:spPr>
      </p:pic>
      <p:sp>
        <p:nvSpPr>
          <p:cNvPr id="3" name="Title 2">
            <a:extLst>
              <a:ext uri="{FF2B5EF4-FFF2-40B4-BE49-F238E27FC236}">
                <a16:creationId xmlns:a16="http://schemas.microsoft.com/office/drawing/2014/main" id="{326D249C-C22E-DF57-473A-FAFBC1F4BFC0}"/>
              </a:ext>
            </a:extLst>
          </p:cNvPr>
          <p:cNvSpPr txBox="1">
            <a:spLocks noGrp="1"/>
          </p:cNvSpPr>
          <p:nvPr>
            <p:ph type="title" idx="4294967295"/>
          </p:nvPr>
        </p:nvSpPr>
        <p:spPr>
          <a:xfrm>
            <a:off x="-4916" y="221125"/>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tools did people use to build Must Farm?</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close-up photograph of two sides of a stone axe. The axe is made from a black flint and the shapes from it being worked are all still visible. ">
            <a:extLst>
              <a:ext uri="{FF2B5EF4-FFF2-40B4-BE49-F238E27FC236}">
                <a16:creationId xmlns:a16="http://schemas.microsoft.com/office/drawing/2014/main" id="{7AC0A3EB-E9A0-4EB0-22DB-F55201A02DF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5400000">
            <a:off x="3201915" y="2121931"/>
            <a:ext cx="4264777" cy="3832536"/>
          </a:xfrm>
          <a:prstGeom prst="rect">
            <a:avLst/>
          </a:prstGeom>
        </p:spPr>
      </p:pic>
      <p:pic>
        <p:nvPicPr>
          <p:cNvPr id="7" name="Picture 6" descr="A close-up, side view photograph of a socketed bronze axe, with the sharpened edge pointing upwards. Parts of the axe are still the shiny gold colour of bronze but other areas are dull and dirty brown from being in the ground. ">
            <a:extLst>
              <a:ext uri="{FF2B5EF4-FFF2-40B4-BE49-F238E27FC236}">
                <a16:creationId xmlns:a16="http://schemas.microsoft.com/office/drawing/2014/main" id="{36D02E08-B626-C1B3-1F5F-1AA8BE49972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488595" y="1150155"/>
            <a:ext cx="2686740" cy="4806097"/>
          </a:xfrm>
          <a:prstGeom prst="rect">
            <a:avLst/>
          </a:prstGeom>
        </p:spPr>
      </p:pic>
      <p:grpSp>
        <p:nvGrpSpPr>
          <p:cNvPr id="2" name="Group 1">
            <a:extLst>
              <a:ext uri="{FF2B5EF4-FFF2-40B4-BE49-F238E27FC236}">
                <a16:creationId xmlns:a16="http://schemas.microsoft.com/office/drawing/2014/main" id="{1A62919B-62A4-010C-E713-86C0DD82932D}"/>
              </a:ext>
              <a:ext uri="{C183D7F6-B498-43B3-948B-1728B52AA6E4}">
                <adec:decorative xmlns:adec="http://schemas.microsoft.com/office/drawing/2017/decorative" val="1"/>
              </a:ext>
            </a:extLst>
          </p:cNvPr>
          <p:cNvGrpSpPr/>
          <p:nvPr/>
        </p:nvGrpSpPr>
        <p:grpSpPr>
          <a:xfrm>
            <a:off x="266262" y="2225718"/>
            <a:ext cx="3066845" cy="1870636"/>
            <a:chOff x="266262" y="2225718"/>
            <a:chExt cx="3066845" cy="1870636"/>
          </a:xfrm>
        </p:grpSpPr>
        <p:sp>
          <p:nvSpPr>
            <p:cNvPr id="13" name="Rectangle: Rounded Corners 12">
              <a:extLst>
                <a:ext uri="{FF2B5EF4-FFF2-40B4-BE49-F238E27FC236}">
                  <a16:creationId xmlns:a16="http://schemas.microsoft.com/office/drawing/2014/main" id="{EA99A4A8-8691-9DF9-0BC8-F2BF51FE0A8A}"/>
                </a:ext>
              </a:extLst>
            </p:cNvPr>
            <p:cNvSpPr/>
            <p:nvPr/>
          </p:nvSpPr>
          <p:spPr>
            <a:xfrm>
              <a:off x="266262" y="2225718"/>
              <a:ext cx="3066845" cy="1870636"/>
            </a:xfrm>
            <a:prstGeom prst="roundRect">
              <a:avLst>
                <a:gd name="adj" fmla="val 4062"/>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F5FE5C6-E079-B7CE-FB4B-C5D9B4DDDF4D}"/>
                </a:ext>
              </a:extLst>
            </p:cNvPr>
            <p:cNvSpPr txBox="1"/>
            <p:nvPr/>
          </p:nvSpPr>
          <p:spPr>
            <a:xfrm>
              <a:off x="359015" y="2283873"/>
              <a:ext cx="2856865" cy="1754326"/>
            </a:xfrm>
            <a:prstGeom prst="rect">
              <a:avLst/>
            </a:prstGeom>
            <a:noFill/>
          </p:spPr>
          <p:txBody>
            <a:bodyPr wrap="square" rtlCol="0">
              <a:spAutoFit/>
            </a:bodyPr>
            <a:lstStyle/>
            <a:p>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Earlier in prehistory people made their tools from stone. These were usually made from </a:t>
              </a: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flint</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 stone that could be shaped to have very sharp edges. </a:t>
              </a:r>
              <a:endParaRPr lang="en-GB" dirty="0"/>
            </a:p>
          </p:txBody>
        </p:sp>
      </p:grpSp>
      <p:grpSp>
        <p:nvGrpSpPr>
          <p:cNvPr id="8" name="Group 7">
            <a:extLst>
              <a:ext uri="{FF2B5EF4-FFF2-40B4-BE49-F238E27FC236}">
                <a16:creationId xmlns:a16="http://schemas.microsoft.com/office/drawing/2014/main" id="{CEC3ECB2-5671-3E1B-F247-B2D13B03B524}"/>
              </a:ext>
              <a:ext uri="{C183D7F6-B498-43B3-948B-1728B52AA6E4}">
                <adec:decorative xmlns:adec="http://schemas.microsoft.com/office/drawing/2017/decorative" val="1"/>
              </a:ext>
            </a:extLst>
          </p:cNvPr>
          <p:cNvGrpSpPr/>
          <p:nvPr/>
        </p:nvGrpSpPr>
        <p:grpSpPr>
          <a:xfrm>
            <a:off x="7393940" y="1591677"/>
            <a:ext cx="2094655" cy="4201453"/>
            <a:chOff x="7393940" y="1591677"/>
            <a:chExt cx="2094655" cy="4201453"/>
          </a:xfrm>
        </p:grpSpPr>
        <p:sp>
          <p:nvSpPr>
            <p:cNvPr id="14" name="Rectangle: Rounded Corners 13">
              <a:extLst>
                <a:ext uri="{FF2B5EF4-FFF2-40B4-BE49-F238E27FC236}">
                  <a16:creationId xmlns:a16="http://schemas.microsoft.com/office/drawing/2014/main" id="{45E0148B-A208-90A4-D3CD-D9139E83BD3C}"/>
                </a:ext>
              </a:extLst>
            </p:cNvPr>
            <p:cNvSpPr/>
            <p:nvPr/>
          </p:nvSpPr>
          <p:spPr>
            <a:xfrm>
              <a:off x="7393940" y="1591677"/>
              <a:ext cx="2094655" cy="4201453"/>
            </a:xfrm>
            <a:prstGeom prst="roundRect">
              <a:avLst>
                <a:gd name="adj" fmla="val 4537"/>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D4289"/>
                </a:solidFill>
              </a:endParaRPr>
            </a:p>
          </p:txBody>
        </p:sp>
        <p:sp>
          <p:nvSpPr>
            <p:cNvPr id="10" name="TextBox 9">
              <a:extLst>
                <a:ext uri="{FF2B5EF4-FFF2-40B4-BE49-F238E27FC236}">
                  <a16:creationId xmlns:a16="http://schemas.microsoft.com/office/drawing/2014/main" id="{30E964F6-74C5-AE3C-145B-2C0F8789071D}"/>
                </a:ext>
              </a:extLst>
            </p:cNvPr>
            <p:cNvSpPr txBox="1"/>
            <p:nvPr/>
          </p:nvSpPr>
          <p:spPr>
            <a:xfrm>
              <a:off x="7487179" y="1673997"/>
              <a:ext cx="1953855" cy="4036811"/>
            </a:xfrm>
            <a:prstGeom prst="rect">
              <a:avLst/>
            </a:prstGeom>
            <a:noFill/>
          </p:spPr>
          <p:txBody>
            <a:bodyPr wrap="square" rtlCol="0">
              <a:spAutoFit/>
            </a:bodyPr>
            <a:lstStyle/>
            <a:p>
              <a:pPr lvl="0">
                <a:lnSpc>
                  <a:spcPct val="107000"/>
                </a:lnSpc>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During the Bronze Age flint was used a lot less and people made most of their tools from a metal called </a:t>
              </a: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Bronze</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instead. </a:t>
              </a:r>
            </a:p>
            <a:p>
              <a:pPr lvl="0">
                <a:lnSpc>
                  <a:spcPct val="107000"/>
                </a:lnSpc>
                <a:spcAft>
                  <a:spcPts val="800"/>
                </a:spcAft>
              </a:pPr>
              <a:endPar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Must Farm flint tools did not play an important role in building the houses.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grpSp>
      <p:sp>
        <p:nvSpPr>
          <p:cNvPr id="11" name="TextBox 10">
            <a:extLst>
              <a:ext uri="{FF2B5EF4-FFF2-40B4-BE49-F238E27FC236}">
                <a16:creationId xmlns:a16="http://schemas.microsoft.com/office/drawing/2014/main" id="{62DEC3AC-EB44-5368-AC84-F62533074207}"/>
              </a:ext>
            </a:extLst>
          </p:cNvPr>
          <p:cNvSpPr txBox="1"/>
          <p:nvPr/>
        </p:nvSpPr>
        <p:spPr>
          <a:xfrm>
            <a:off x="257117" y="1152212"/>
            <a:ext cx="7080117" cy="1200329"/>
          </a:xfrm>
          <a:prstGeom prst="rect">
            <a:avLst/>
          </a:prstGeom>
          <a:noFill/>
        </p:spPr>
        <p:txBody>
          <a:bodyPr wrap="square" rtlCol="0">
            <a:spAutoFit/>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main material for building the houses at Must Farm was </a:t>
            </a:r>
            <a:r>
              <a:rPr lang="en-GB" sz="1800" b="1" kern="100" dirty="0">
                <a:solidFill>
                  <a:srgbClr val="7B1B3B"/>
                </a:solidFill>
                <a:effectLst/>
                <a:latin typeface="Calibri" panose="020F0502020204030204" pitchFamily="34" charset="0"/>
                <a:ea typeface="Calibri" panose="020F0502020204030204" pitchFamily="34" charset="0"/>
                <a:cs typeface="Times New Roman" panose="02020603050405020304" pitchFamily="18" charset="0"/>
              </a:rPr>
              <a:t>wood</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People would have needed lots of tools to chop and carve the wood into the right shapes and sizes. </a:t>
            </a:r>
          </a:p>
          <a:p>
            <a:endParaRPr lang="en-GB" dirty="0"/>
          </a:p>
        </p:txBody>
      </p:sp>
      <p:pic>
        <p:nvPicPr>
          <p:cNvPr id="6" name="Picture 5" descr="A reconstruction drawing of a person using a bronze age to chop the end of a log to a sharp point. ">
            <a:extLst>
              <a:ext uri="{FF2B5EF4-FFF2-40B4-BE49-F238E27FC236}">
                <a16:creationId xmlns:a16="http://schemas.microsoft.com/office/drawing/2014/main" id="{78B6787D-4C0B-3180-ECDF-ACB69ADFE62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92445" y="4391289"/>
            <a:ext cx="2014478" cy="1699098"/>
          </a:xfrm>
          <a:prstGeom prst="rect">
            <a:avLst/>
          </a:prstGeom>
          <a:ln w="76200">
            <a:solidFill>
              <a:srgbClr val="1D4289"/>
            </a:solidFill>
          </a:ln>
        </p:spPr>
      </p:pic>
    </p:spTree>
    <p:extLst>
      <p:ext uri="{BB962C8B-B14F-4D97-AF65-F5344CB8AC3E}">
        <p14:creationId xmlns:p14="http://schemas.microsoft.com/office/powerpoint/2010/main" val="28269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646141-C8EC-4241-A5A1-E7C975CB518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10" y="0"/>
            <a:ext cx="12192000" cy="6734237"/>
          </a:xfrm>
          <a:prstGeom prst="rect">
            <a:avLst/>
          </a:prstGeom>
        </p:spPr>
      </p:pic>
      <p:sp>
        <p:nvSpPr>
          <p:cNvPr id="3" name="Title 2">
            <a:extLst>
              <a:ext uri="{FF2B5EF4-FFF2-40B4-BE49-F238E27FC236}">
                <a16:creationId xmlns:a16="http://schemas.microsoft.com/office/drawing/2014/main" id="{BE5A407A-D04B-5CD0-55BC-03E3F3B5CBAA}"/>
              </a:ext>
            </a:extLst>
          </p:cNvPr>
          <p:cNvSpPr txBox="1">
            <a:spLocks noGrp="1"/>
          </p:cNvSpPr>
          <p:nvPr>
            <p:ph type="title" idx="4294967295"/>
          </p:nvPr>
        </p:nvSpPr>
        <p:spPr>
          <a:xfrm>
            <a:off x="-14156" y="180394"/>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is Bronze?</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815B79E0-4133-A772-48D8-B3DEE3BB67E7}"/>
              </a:ext>
            </a:extLst>
          </p:cNvPr>
          <p:cNvSpPr txBox="1"/>
          <p:nvPr/>
        </p:nvSpPr>
        <p:spPr>
          <a:xfrm>
            <a:off x="203199" y="1236079"/>
            <a:ext cx="7832437" cy="2546466"/>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Bronze is a special metal called an </a:t>
            </a:r>
            <a:r>
              <a:rPr lang="en-GB" sz="1800" b="1" kern="100" dirty="0">
                <a:solidFill>
                  <a:srgbClr val="7B1B3B"/>
                </a:solidFill>
                <a:effectLst/>
                <a:latin typeface="Calibri" panose="020F0502020204030204" pitchFamily="34" charset="0"/>
                <a:ea typeface="Calibri" panose="020F0502020204030204" pitchFamily="34" charset="0"/>
                <a:cs typeface="Times New Roman" panose="02020603050405020304" pitchFamily="18" charset="0"/>
              </a:rPr>
              <a:t>alloy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that is made by mixing </a:t>
            </a:r>
            <a:r>
              <a:rPr lang="en-GB" sz="1800" b="1" kern="100" dirty="0">
                <a:solidFill>
                  <a:srgbClr val="7B1B3B"/>
                </a:solidFill>
                <a:effectLst/>
                <a:latin typeface="Calibri" panose="020F0502020204030204" pitchFamily="34" charset="0"/>
                <a:ea typeface="Calibri" panose="020F0502020204030204" pitchFamily="34" charset="0"/>
                <a:cs typeface="Times New Roman" panose="02020603050405020304" pitchFamily="18" charset="0"/>
              </a:rPr>
              <a:t>copper</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b="1" kern="100" dirty="0">
                <a:solidFill>
                  <a:srgbClr val="7B1B3B"/>
                </a:solidFill>
                <a:effectLst/>
                <a:latin typeface="Calibri" panose="020F0502020204030204" pitchFamily="34" charset="0"/>
                <a:ea typeface="Calibri" panose="020F0502020204030204" pitchFamily="34" charset="0"/>
                <a:cs typeface="Times New Roman" panose="02020603050405020304" pitchFamily="18" charset="0"/>
              </a:rPr>
              <a:t>tin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together. Combining two different metals together creates a harder metal that is much better for making tools. </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Copper and tin were dug out of the ground at mines. The UK had Bronze Age mines in Wales and Cornwall and the metal would have been traded across the country for people to use.</a:t>
            </a:r>
          </a:p>
          <a:p>
            <a:endParaRPr lang="en-GB" dirty="0"/>
          </a:p>
        </p:txBody>
      </p:sp>
      <p:pic>
        <p:nvPicPr>
          <p:cNvPr id="5" name="Picture 4" descr="A reconstruction drawing of a person recycling broken bronze objects, placing them in a wooden bucket. ">
            <a:extLst>
              <a:ext uri="{FF2B5EF4-FFF2-40B4-BE49-F238E27FC236}">
                <a16:creationId xmlns:a16="http://schemas.microsoft.com/office/drawing/2014/main" id="{33B12959-1AAE-E06B-5F29-A41998569A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29001"/>
            <a:ext cx="3171674" cy="2841568"/>
          </a:xfrm>
          <a:prstGeom prst="rect">
            <a:avLst/>
          </a:prstGeom>
        </p:spPr>
      </p:pic>
      <p:grpSp>
        <p:nvGrpSpPr>
          <p:cNvPr id="2" name="Group 1" descr="The bronze tools found at Must Farm were probably made by melting down old or broken objects. They were an early example of recycling!">
            <a:extLst>
              <a:ext uri="{FF2B5EF4-FFF2-40B4-BE49-F238E27FC236}">
                <a16:creationId xmlns:a16="http://schemas.microsoft.com/office/drawing/2014/main" id="{B3A7A87D-5E77-4C69-5610-B9485FDD2209}"/>
              </a:ext>
              <a:ext uri="{C183D7F6-B498-43B3-948B-1728B52AA6E4}">
                <adec:decorative xmlns:adec="http://schemas.microsoft.com/office/drawing/2017/decorative" val="0"/>
              </a:ext>
            </a:extLst>
          </p:cNvPr>
          <p:cNvGrpSpPr/>
          <p:nvPr/>
        </p:nvGrpSpPr>
        <p:grpSpPr>
          <a:xfrm>
            <a:off x="3342711" y="3658697"/>
            <a:ext cx="4521887" cy="2342836"/>
            <a:chOff x="3059315" y="3195957"/>
            <a:chExt cx="4521887" cy="2342836"/>
          </a:xfrm>
        </p:grpSpPr>
        <p:pic>
          <p:nvPicPr>
            <p:cNvPr id="13" name="Picture 12">
              <a:extLst>
                <a:ext uri="{FF2B5EF4-FFF2-40B4-BE49-F238E27FC236}">
                  <a16:creationId xmlns:a16="http://schemas.microsoft.com/office/drawing/2014/main" id="{5FE61895-E51C-8C1C-78DF-C31451D5647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4148841" y="2106431"/>
              <a:ext cx="2342836" cy="4521887"/>
            </a:xfrm>
            <a:prstGeom prst="rect">
              <a:avLst/>
            </a:prstGeom>
          </p:spPr>
        </p:pic>
        <p:sp>
          <p:nvSpPr>
            <p:cNvPr id="10" name="TextBox 9">
              <a:extLst>
                <a:ext uri="{FF2B5EF4-FFF2-40B4-BE49-F238E27FC236}">
                  <a16:creationId xmlns:a16="http://schemas.microsoft.com/office/drawing/2014/main" id="{CDFD0D4F-F374-60CE-736A-932F7497C18B}"/>
                </a:ext>
              </a:extLst>
            </p:cNvPr>
            <p:cNvSpPr txBox="1"/>
            <p:nvPr/>
          </p:nvSpPr>
          <p:spPr>
            <a:xfrm>
              <a:off x="3529788" y="3756126"/>
              <a:ext cx="3739782" cy="1477328"/>
            </a:xfrm>
            <a:prstGeom prst="rect">
              <a:avLst/>
            </a:prstGeom>
            <a:noFill/>
          </p:spPr>
          <p:txBody>
            <a:bodyPr wrap="square" rtlCol="0">
              <a:spAutoFit/>
            </a:bodyPr>
            <a:lstStyle/>
            <a:p>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bronze tools found at Must Farm were probably made by melting down old or broken objects. They were an early example of recycling! </a:t>
              </a:r>
            </a:p>
            <a:p>
              <a:endParaRPr lang="en-GB" dirty="0"/>
            </a:p>
          </p:txBody>
        </p:sp>
      </p:grpSp>
      <p:pic>
        <p:nvPicPr>
          <p:cNvPr id="7" name="Picture 6" descr="A close-up photograph of a bronze axe lying in the mud as it has just been discovered. The axe is a dark grey brown colour but small patches of the gold metal can be seen through the corrosion.">
            <a:extLst>
              <a:ext uri="{FF2B5EF4-FFF2-40B4-BE49-F238E27FC236}">
                <a16:creationId xmlns:a16="http://schemas.microsoft.com/office/drawing/2014/main" id="{027C1C11-8128-F72D-49A5-56085ECA92E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211125" y="1046827"/>
            <a:ext cx="3978961" cy="5223741"/>
          </a:xfrm>
          <a:prstGeom prst="rect">
            <a:avLst/>
          </a:prstGeom>
        </p:spPr>
      </p:pic>
    </p:spTree>
    <p:extLst>
      <p:ext uri="{BB962C8B-B14F-4D97-AF65-F5344CB8AC3E}">
        <p14:creationId xmlns:p14="http://schemas.microsoft.com/office/powerpoint/2010/main" val="161062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4CD1ED-DC74-BB64-FCA3-F045E4965CC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16" y="0"/>
            <a:ext cx="12192000" cy="6734237"/>
          </a:xfrm>
          <a:prstGeom prst="rect">
            <a:avLst/>
          </a:prstGeom>
        </p:spPr>
      </p:pic>
      <p:sp>
        <p:nvSpPr>
          <p:cNvPr id="3" name="Title 2">
            <a:extLst>
              <a:ext uri="{FF2B5EF4-FFF2-40B4-BE49-F238E27FC236}">
                <a16:creationId xmlns:a16="http://schemas.microsoft.com/office/drawing/2014/main" id="{F8F85EFA-49DE-AF12-5284-36896AD032C2}"/>
              </a:ext>
            </a:extLst>
          </p:cNvPr>
          <p:cNvSpPr txBox="1">
            <a:spLocks noGrp="1"/>
          </p:cNvSpPr>
          <p:nvPr>
            <p:ph type="title" idx="4294967295"/>
          </p:nvPr>
        </p:nvSpPr>
        <p:spPr>
          <a:xfrm>
            <a:off x="-4916" y="221125"/>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tools were found at Must Farm?</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695435E-7108-47A0-B253-EBF0D7340485}"/>
              </a:ext>
            </a:extLst>
          </p:cNvPr>
          <p:cNvSpPr txBox="1"/>
          <p:nvPr/>
        </p:nvSpPr>
        <p:spPr>
          <a:xfrm>
            <a:off x="466725" y="1362075"/>
            <a:ext cx="11468100" cy="532903"/>
          </a:xfrm>
          <a:prstGeom prst="rect">
            <a:avLst/>
          </a:prstGeom>
          <a:noFill/>
        </p:spPr>
        <p:txBody>
          <a:bodyPr wrap="square" rtlCol="0">
            <a:spAutoFit/>
          </a:bodyPr>
          <a:lstStyle/>
          <a:p>
            <a:pPr lvl="0">
              <a:lnSpc>
                <a:spcPct val="107000"/>
              </a:lnSpc>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Archaeologists were very lucky to find lots of different tools that were used at Must Farm</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a:t>
            </a:r>
          </a:p>
        </p:txBody>
      </p:sp>
      <p:grpSp>
        <p:nvGrpSpPr>
          <p:cNvPr id="2" name="Group 1">
            <a:extLst>
              <a:ext uri="{FF2B5EF4-FFF2-40B4-BE49-F238E27FC236}">
                <a16:creationId xmlns:a16="http://schemas.microsoft.com/office/drawing/2014/main" id="{53B50A8D-EF39-F2F4-CDB7-1EFEB94576DF}"/>
              </a:ext>
              <a:ext uri="{C183D7F6-B498-43B3-948B-1728B52AA6E4}">
                <adec:decorative xmlns:adec="http://schemas.microsoft.com/office/drawing/2017/decorative" val="1"/>
              </a:ext>
            </a:extLst>
          </p:cNvPr>
          <p:cNvGrpSpPr/>
          <p:nvPr/>
        </p:nvGrpSpPr>
        <p:grpSpPr>
          <a:xfrm>
            <a:off x="639046" y="2240560"/>
            <a:ext cx="866775" cy="3521034"/>
            <a:chOff x="639046" y="2240560"/>
            <a:chExt cx="866775" cy="3521034"/>
          </a:xfrm>
        </p:grpSpPr>
        <p:sp>
          <p:nvSpPr>
            <p:cNvPr id="20" name="TextBox 19">
              <a:extLst>
                <a:ext uri="{FF2B5EF4-FFF2-40B4-BE49-F238E27FC236}">
                  <a16:creationId xmlns:a16="http://schemas.microsoft.com/office/drawing/2014/main" id="{9E1DED3E-3248-2AD9-C9C4-6DBB43008293}"/>
                </a:ext>
              </a:extLst>
            </p:cNvPr>
            <p:cNvSpPr txBox="1"/>
            <p:nvPr/>
          </p:nvSpPr>
          <p:spPr>
            <a:xfrm>
              <a:off x="639046" y="5392262"/>
              <a:ext cx="866775" cy="369332"/>
            </a:xfrm>
            <a:prstGeom prst="rect">
              <a:avLst/>
            </a:prstGeom>
            <a:noFill/>
          </p:spPr>
          <p:txBody>
            <a:bodyPr wrap="square" rtlCol="0">
              <a:spAutoFit/>
            </a:bodyPr>
            <a:lstStyle/>
            <a:p>
              <a:r>
                <a:rPr lang="en-US" dirty="0"/>
                <a:t>Gouge</a:t>
              </a:r>
              <a:endParaRPr lang="en-GB" dirty="0"/>
            </a:p>
          </p:txBody>
        </p:sp>
        <p:pic>
          <p:nvPicPr>
            <p:cNvPr id="10" name="Picture 9" descr="A yellow silhouette of a bronze gouge">
              <a:extLst>
                <a:ext uri="{FF2B5EF4-FFF2-40B4-BE49-F238E27FC236}">
                  <a16:creationId xmlns:a16="http://schemas.microsoft.com/office/drawing/2014/main" id="{13FC6968-18F8-78C8-AF15-9466F7123A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096" y="2240560"/>
              <a:ext cx="655255" cy="2987962"/>
            </a:xfrm>
            <a:prstGeom prst="rect">
              <a:avLst/>
            </a:prstGeom>
          </p:spPr>
        </p:pic>
      </p:grpSp>
      <p:grpSp>
        <p:nvGrpSpPr>
          <p:cNvPr id="9" name="Group 8">
            <a:extLst>
              <a:ext uri="{FF2B5EF4-FFF2-40B4-BE49-F238E27FC236}">
                <a16:creationId xmlns:a16="http://schemas.microsoft.com/office/drawing/2014/main" id="{7C4A4897-590A-21A9-C8E8-1231B8B70583}"/>
              </a:ext>
              <a:ext uri="{C183D7F6-B498-43B3-948B-1728B52AA6E4}">
                <adec:decorative xmlns:adec="http://schemas.microsoft.com/office/drawing/2017/decorative" val="1"/>
              </a:ext>
            </a:extLst>
          </p:cNvPr>
          <p:cNvGrpSpPr/>
          <p:nvPr/>
        </p:nvGrpSpPr>
        <p:grpSpPr>
          <a:xfrm>
            <a:off x="10466187" y="2168460"/>
            <a:ext cx="1171956" cy="3724586"/>
            <a:chOff x="10466187" y="2168460"/>
            <a:chExt cx="1171956" cy="3724586"/>
          </a:xfrm>
        </p:grpSpPr>
        <p:sp>
          <p:nvSpPr>
            <p:cNvPr id="21" name="TextBox 20">
              <a:extLst>
                <a:ext uri="{FF2B5EF4-FFF2-40B4-BE49-F238E27FC236}">
                  <a16:creationId xmlns:a16="http://schemas.microsoft.com/office/drawing/2014/main" id="{F6DFDE26-75B3-CC83-10B6-B83B2A9D947F}"/>
                </a:ext>
              </a:extLst>
            </p:cNvPr>
            <p:cNvSpPr txBox="1"/>
            <p:nvPr/>
          </p:nvSpPr>
          <p:spPr>
            <a:xfrm>
              <a:off x="10683621" y="5523714"/>
              <a:ext cx="954522" cy="369332"/>
            </a:xfrm>
            <a:prstGeom prst="rect">
              <a:avLst/>
            </a:prstGeom>
            <a:noFill/>
          </p:spPr>
          <p:txBody>
            <a:bodyPr wrap="square" rtlCol="0">
              <a:spAutoFit/>
            </a:bodyPr>
            <a:lstStyle/>
            <a:p>
              <a:r>
                <a:rPr lang="en-US" dirty="0"/>
                <a:t>Chisel</a:t>
              </a:r>
              <a:endParaRPr lang="en-GB" dirty="0"/>
            </a:p>
          </p:txBody>
        </p:sp>
        <p:pic>
          <p:nvPicPr>
            <p:cNvPr id="13" name="Picture 12" descr="A yellow silhouette of a bronze chisel">
              <a:extLst>
                <a:ext uri="{FF2B5EF4-FFF2-40B4-BE49-F238E27FC236}">
                  <a16:creationId xmlns:a16="http://schemas.microsoft.com/office/drawing/2014/main" id="{D089780F-10D9-6633-75E8-D1517F418F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66187" y="2168460"/>
              <a:ext cx="1171956" cy="3291570"/>
            </a:xfrm>
            <a:prstGeom prst="rect">
              <a:avLst/>
            </a:prstGeom>
          </p:spPr>
        </p:pic>
      </p:grpSp>
      <p:grpSp>
        <p:nvGrpSpPr>
          <p:cNvPr id="8" name="Group 7">
            <a:extLst>
              <a:ext uri="{FF2B5EF4-FFF2-40B4-BE49-F238E27FC236}">
                <a16:creationId xmlns:a16="http://schemas.microsoft.com/office/drawing/2014/main" id="{199C264B-1774-FD4F-80EF-E39B69DD0A9E}"/>
              </a:ext>
              <a:ext uri="{C183D7F6-B498-43B3-948B-1728B52AA6E4}">
                <adec:decorative xmlns:adec="http://schemas.microsoft.com/office/drawing/2017/decorative" val="1"/>
              </a:ext>
            </a:extLst>
          </p:cNvPr>
          <p:cNvGrpSpPr/>
          <p:nvPr/>
        </p:nvGrpSpPr>
        <p:grpSpPr>
          <a:xfrm>
            <a:off x="6620538" y="2214259"/>
            <a:ext cx="3151632" cy="1844564"/>
            <a:chOff x="6620538" y="2214259"/>
            <a:chExt cx="3151632" cy="1844564"/>
          </a:xfrm>
        </p:grpSpPr>
        <p:sp>
          <p:nvSpPr>
            <p:cNvPr id="16" name="TextBox 15">
              <a:extLst>
                <a:ext uri="{FF2B5EF4-FFF2-40B4-BE49-F238E27FC236}">
                  <a16:creationId xmlns:a16="http://schemas.microsoft.com/office/drawing/2014/main" id="{84264129-5E40-991E-D7E7-BD8A88624E67}"/>
                </a:ext>
              </a:extLst>
            </p:cNvPr>
            <p:cNvSpPr txBox="1"/>
            <p:nvPr/>
          </p:nvSpPr>
          <p:spPr>
            <a:xfrm>
              <a:off x="7739921" y="3689491"/>
              <a:ext cx="1552575" cy="369332"/>
            </a:xfrm>
            <a:prstGeom prst="rect">
              <a:avLst/>
            </a:prstGeom>
            <a:noFill/>
          </p:spPr>
          <p:txBody>
            <a:bodyPr wrap="square" rtlCol="0">
              <a:spAutoFit/>
            </a:bodyPr>
            <a:lstStyle/>
            <a:p>
              <a:r>
                <a:rPr lang="en-US" dirty="0"/>
                <a:t>Sickle</a:t>
              </a:r>
              <a:endParaRPr lang="en-GB" dirty="0"/>
            </a:p>
          </p:txBody>
        </p:sp>
        <p:pic>
          <p:nvPicPr>
            <p:cNvPr id="18" name="Picture 17" descr="A yellow silhouette of a bronze sickle">
              <a:extLst>
                <a:ext uri="{FF2B5EF4-FFF2-40B4-BE49-F238E27FC236}">
                  <a16:creationId xmlns:a16="http://schemas.microsoft.com/office/drawing/2014/main" id="{F0646382-8A68-D5C4-AF9E-89C8B7933E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0538" y="2214259"/>
              <a:ext cx="3151632" cy="1475232"/>
            </a:xfrm>
            <a:prstGeom prst="rect">
              <a:avLst/>
            </a:prstGeom>
          </p:spPr>
        </p:pic>
      </p:grpSp>
      <p:grpSp>
        <p:nvGrpSpPr>
          <p:cNvPr id="7" name="Group 6">
            <a:extLst>
              <a:ext uri="{FF2B5EF4-FFF2-40B4-BE49-F238E27FC236}">
                <a16:creationId xmlns:a16="http://schemas.microsoft.com/office/drawing/2014/main" id="{5F3233DE-0E36-28F5-55AA-DF6CD8E36FAF}"/>
              </a:ext>
              <a:ext uri="{C183D7F6-B498-43B3-948B-1728B52AA6E4}">
                <adec:decorative xmlns:adec="http://schemas.microsoft.com/office/drawing/2017/decorative" val="1"/>
              </a:ext>
            </a:extLst>
          </p:cNvPr>
          <p:cNvGrpSpPr/>
          <p:nvPr/>
        </p:nvGrpSpPr>
        <p:grpSpPr>
          <a:xfrm>
            <a:off x="4645417" y="2240560"/>
            <a:ext cx="1590389" cy="3713932"/>
            <a:chOff x="4645417" y="2240560"/>
            <a:chExt cx="1590389" cy="3713932"/>
          </a:xfrm>
        </p:grpSpPr>
        <p:sp>
          <p:nvSpPr>
            <p:cNvPr id="19" name="TextBox 18">
              <a:extLst>
                <a:ext uri="{FF2B5EF4-FFF2-40B4-BE49-F238E27FC236}">
                  <a16:creationId xmlns:a16="http://schemas.microsoft.com/office/drawing/2014/main" id="{02C69D2F-EA29-6757-94B7-E3B8B4C3A238}"/>
                </a:ext>
              </a:extLst>
            </p:cNvPr>
            <p:cNvSpPr txBox="1"/>
            <p:nvPr/>
          </p:nvSpPr>
          <p:spPr>
            <a:xfrm>
              <a:off x="4645417" y="5585160"/>
              <a:ext cx="1590389" cy="369332"/>
            </a:xfrm>
            <a:prstGeom prst="rect">
              <a:avLst/>
            </a:prstGeom>
            <a:noFill/>
          </p:spPr>
          <p:txBody>
            <a:bodyPr wrap="square" rtlCol="0">
              <a:spAutoFit/>
            </a:bodyPr>
            <a:lstStyle/>
            <a:p>
              <a:r>
                <a:rPr lang="en-US" dirty="0"/>
                <a:t>Faceted Axe</a:t>
              </a:r>
              <a:endParaRPr lang="en-GB" dirty="0"/>
            </a:p>
          </p:txBody>
        </p:sp>
        <p:pic>
          <p:nvPicPr>
            <p:cNvPr id="27" name="Picture 26" descr="A yellow silhouette  of a smaller faceted axe">
              <a:extLst>
                <a:ext uri="{FF2B5EF4-FFF2-40B4-BE49-F238E27FC236}">
                  <a16:creationId xmlns:a16="http://schemas.microsoft.com/office/drawing/2014/main" id="{68D3DA96-0811-CFDE-6F06-F56A4D42230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45417" y="2240560"/>
              <a:ext cx="1451770" cy="3219470"/>
            </a:xfrm>
            <a:prstGeom prst="rect">
              <a:avLst/>
            </a:prstGeom>
          </p:spPr>
        </p:pic>
      </p:grpSp>
      <p:grpSp>
        <p:nvGrpSpPr>
          <p:cNvPr id="6" name="Group 5">
            <a:extLst>
              <a:ext uri="{FF2B5EF4-FFF2-40B4-BE49-F238E27FC236}">
                <a16:creationId xmlns:a16="http://schemas.microsoft.com/office/drawing/2014/main" id="{0CEE0E55-9624-BCE9-C93D-4FFC4D1D36C8}"/>
              </a:ext>
              <a:ext uri="{C183D7F6-B498-43B3-948B-1728B52AA6E4}">
                <adec:decorative xmlns:adec="http://schemas.microsoft.com/office/drawing/2017/decorative" val="1"/>
              </a:ext>
            </a:extLst>
          </p:cNvPr>
          <p:cNvGrpSpPr/>
          <p:nvPr/>
        </p:nvGrpSpPr>
        <p:grpSpPr>
          <a:xfrm>
            <a:off x="2419830" y="2209578"/>
            <a:ext cx="1666814" cy="3552016"/>
            <a:chOff x="2419830" y="2209578"/>
            <a:chExt cx="1666814" cy="3552016"/>
          </a:xfrm>
        </p:grpSpPr>
        <p:sp>
          <p:nvSpPr>
            <p:cNvPr id="15" name="TextBox 14">
              <a:extLst>
                <a:ext uri="{FF2B5EF4-FFF2-40B4-BE49-F238E27FC236}">
                  <a16:creationId xmlns:a16="http://schemas.microsoft.com/office/drawing/2014/main" id="{CA5AD670-B57C-1A1A-B923-48BD3F51B5ED}"/>
                </a:ext>
              </a:extLst>
            </p:cNvPr>
            <p:cNvSpPr txBox="1"/>
            <p:nvPr/>
          </p:nvSpPr>
          <p:spPr>
            <a:xfrm>
              <a:off x="2496255" y="5392262"/>
              <a:ext cx="1590389" cy="369332"/>
            </a:xfrm>
            <a:prstGeom prst="rect">
              <a:avLst/>
            </a:prstGeom>
            <a:noFill/>
          </p:spPr>
          <p:txBody>
            <a:bodyPr wrap="square" rtlCol="0">
              <a:spAutoFit/>
            </a:bodyPr>
            <a:lstStyle/>
            <a:p>
              <a:r>
                <a:rPr lang="en-US" dirty="0"/>
                <a:t>Socketed Axe</a:t>
              </a:r>
              <a:endParaRPr lang="en-GB" dirty="0"/>
            </a:p>
          </p:txBody>
        </p:sp>
        <p:pic>
          <p:nvPicPr>
            <p:cNvPr id="29" name="Picture 28" descr="A yellow silhouette of a large socketed axe">
              <a:extLst>
                <a:ext uri="{FF2B5EF4-FFF2-40B4-BE49-F238E27FC236}">
                  <a16:creationId xmlns:a16="http://schemas.microsoft.com/office/drawing/2014/main" id="{2ADC2B9D-B0A8-C392-F602-EC47F0094B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19830" y="2209578"/>
              <a:ext cx="1541815" cy="3101769"/>
            </a:xfrm>
            <a:prstGeom prst="rect">
              <a:avLst/>
            </a:prstGeom>
          </p:spPr>
        </p:pic>
      </p:grpSp>
    </p:spTree>
    <p:extLst>
      <p:ext uri="{BB962C8B-B14F-4D97-AF65-F5344CB8AC3E}">
        <p14:creationId xmlns:p14="http://schemas.microsoft.com/office/powerpoint/2010/main" val="342061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C867625-A90B-4AA6-6984-F357F3974309}"/>
              </a:ext>
              <a:ext uri="{C183D7F6-B498-43B3-948B-1728B52AA6E4}">
                <adec:decorative xmlns:adec="http://schemas.microsoft.com/office/drawing/2017/decorative" val="1"/>
              </a:ext>
            </a:extLst>
          </p:cNvPr>
          <p:cNvGrpSpPr/>
          <p:nvPr/>
        </p:nvGrpSpPr>
        <p:grpSpPr>
          <a:xfrm>
            <a:off x="8258175" y="459553"/>
            <a:ext cx="3562350" cy="5470101"/>
            <a:chOff x="8258175" y="459553"/>
            <a:chExt cx="3562350" cy="5470101"/>
          </a:xfrm>
        </p:grpSpPr>
        <p:sp>
          <p:nvSpPr>
            <p:cNvPr id="8" name="Rectangle: Rounded Corners 7">
              <a:extLst>
                <a:ext uri="{FF2B5EF4-FFF2-40B4-BE49-F238E27FC236}">
                  <a16:creationId xmlns:a16="http://schemas.microsoft.com/office/drawing/2014/main" id="{164D0031-9AA9-EADF-2AA2-EEB8462C1B47}"/>
                </a:ext>
              </a:extLst>
            </p:cNvPr>
            <p:cNvSpPr/>
            <p:nvPr/>
          </p:nvSpPr>
          <p:spPr>
            <a:xfrm>
              <a:off x="8258175" y="459553"/>
              <a:ext cx="3562350" cy="5198298"/>
            </a:xfrm>
            <a:prstGeom prst="roundRect">
              <a:avLst>
                <a:gd name="adj" fmla="val 1523"/>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87F44AC3-A23C-2158-C9A2-AEA2A8ACCC6B}"/>
                </a:ext>
              </a:extLst>
            </p:cNvPr>
            <p:cNvSpPr txBox="1"/>
            <p:nvPr/>
          </p:nvSpPr>
          <p:spPr>
            <a:xfrm>
              <a:off x="8415337" y="613327"/>
              <a:ext cx="3248025" cy="5316327"/>
            </a:xfrm>
            <a:prstGeom prst="rect">
              <a:avLst/>
            </a:prstGeom>
            <a:noFill/>
          </p:spPr>
          <p:txBody>
            <a:bodyPr wrap="square" rtlCol="0">
              <a:spAutoFit/>
            </a:bodyPr>
            <a:lstStyle/>
            <a:p>
              <a:pPr lvl="0">
                <a:lnSpc>
                  <a:spcPct val="107000"/>
                </a:lnSpc>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Axes would have been one important tool for people in the Bronze Age. Axes are made of the wooden handle, called a haft, and the </a:t>
              </a:r>
              <a:r>
                <a:rPr lang="en-GB"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axehead</a:t>
              </a: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 sharp metal piece which does the cutting. </a:t>
              </a:r>
            </a:p>
            <a:p>
              <a:pPr lvl="0">
                <a:lnSpc>
                  <a:spcPct val="107000"/>
                </a:lnSpc>
                <a:spcAft>
                  <a:spcPts val="800"/>
                </a:spcAft>
              </a:pPr>
              <a:endPar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There are different sizes of axes and their handles which could have been used for different jobs. Larger and heavier axes could have been used to chop down trees while smaller and lighter axes were for more careful work. </a:t>
              </a:r>
            </a:p>
            <a:p>
              <a:endParaRPr lang="en-GB" dirty="0"/>
            </a:p>
          </p:txBody>
        </p:sp>
      </p:grpSp>
      <p:pic>
        <p:nvPicPr>
          <p:cNvPr id="2" name="Picture 1">
            <a:extLst>
              <a:ext uri="{FF2B5EF4-FFF2-40B4-BE49-F238E27FC236}">
                <a16:creationId xmlns:a16="http://schemas.microsoft.com/office/drawing/2014/main" id="{17EB8BB8-D3FE-0CDB-D940-86703CAC8A1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510" y="6186418"/>
            <a:ext cx="12192000" cy="547819"/>
          </a:xfrm>
          <a:prstGeom prst="rect">
            <a:avLst/>
          </a:prstGeom>
        </p:spPr>
      </p:pic>
      <p:sp>
        <p:nvSpPr>
          <p:cNvPr id="4" name="Title 3">
            <a:extLst>
              <a:ext uri="{FF2B5EF4-FFF2-40B4-BE49-F238E27FC236}">
                <a16:creationId xmlns:a16="http://schemas.microsoft.com/office/drawing/2014/main" id="{990A8CF2-D65D-2F25-8C21-F9E490CE867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Axes in the Bronze Age</a:t>
            </a:r>
          </a:p>
        </p:txBody>
      </p:sp>
      <p:grpSp>
        <p:nvGrpSpPr>
          <p:cNvPr id="11" name="Group 10">
            <a:extLst>
              <a:ext uri="{FF2B5EF4-FFF2-40B4-BE49-F238E27FC236}">
                <a16:creationId xmlns:a16="http://schemas.microsoft.com/office/drawing/2014/main" id="{6A2E8B51-345E-2F82-D7B8-8138B65FC847}"/>
              </a:ext>
              <a:ext uri="{C183D7F6-B498-43B3-948B-1728B52AA6E4}">
                <adec:decorative xmlns:adec="http://schemas.microsoft.com/office/drawing/2017/decorative" val="1"/>
              </a:ext>
            </a:extLst>
          </p:cNvPr>
          <p:cNvGrpSpPr/>
          <p:nvPr/>
        </p:nvGrpSpPr>
        <p:grpSpPr>
          <a:xfrm>
            <a:off x="266700" y="35273"/>
            <a:ext cx="7028835" cy="4078901"/>
            <a:chOff x="266700" y="35273"/>
            <a:chExt cx="7028835" cy="4078901"/>
          </a:xfrm>
        </p:grpSpPr>
        <p:pic>
          <p:nvPicPr>
            <p:cNvPr id="3" name="Picture 2" descr="A photograph of a charred axe haft, a piece of wood with an angled branch, lying in the ground after being found at Must Farm. ">
              <a:extLst>
                <a:ext uri="{FF2B5EF4-FFF2-40B4-BE49-F238E27FC236}">
                  <a16:creationId xmlns:a16="http://schemas.microsoft.com/office/drawing/2014/main" id="{B2035941-EEF1-6B00-FDBB-942199CB52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173993"/>
              <a:ext cx="5910710" cy="3940181"/>
            </a:xfrm>
            <a:prstGeom prst="rect">
              <a:avLst/>
            </a:prstGeom>
            <a:ln w="76200">
              <a:solidFill>
                <a:srgbClr val="FBCE97"/>
              </a:solidFill>
            </a:ln>
          </p:spPr>
        </p:pic>
        <p:sp>
          <p:nvSpPr>
            <p:cNvPr id="9" name="TextBox 8">
              <a:extLst>
                <a:ext uri="{FF2B5EF4-FFF2-40B4-BE49-F238E27FC236}">
                  <a16:creationId xmlns:a16="http://schemas.microsoft.com/office/drawing/2014/main" id="{4FAD5133-E9BE-C018-F5AE-19210AAC290C}"/>
                </a:ext>
              </a:extLst>
            </p:cNvPr>
            <p:cNvSpPr txBox="1"/>
            <p:nvPr/>
          </p:nvSpPr>
          <p:spPr>
            <a:xfrm>
              <a:off x="6256068" y="35273"/>
              <a:ext cx="1039467" cy="369332"/>
            </a:xfrm>
            <a:prstGeom prst="rect">
              <a:avLst/>
            </a:prstGeom>
            <a:noFill/>
          </p:spPr>
          <p:txBody>
            <a:bodyPr wrap="square" rtlCol="0">
              <a:spAutoFit/>
            </a:bodyPr>
            <a:lstStyle/>
            <a:p>
              <a:r>
                <a:rPr lang="en-US" b="1" dirty="0">
                  <a:solidFill>
                    <a:srgbClr val="7B1B3B"/>
                  </a:solidFill>
                  <a:latin typeface="Calibri" panose="020F0502020204030204" pitchFamily="34" charset="0"/>
                  <a:ea typeface="Calibri" panose="020F0502020204030204" pitchFamily="34" charset="0"/>
                  <a:cs typeface="Calibri" panose="020F0502020204030204" pitchFamily="34" charset="0"/>
                </a:rPr>
                <a:t>Axe haft</a:t>
              </a:r>
              <a:endParaRPr lang="en-GB" b="1" dirty="0">
                <a:solidFill>
                  <a:srgbClr val="7B1B3B"/>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FBBB6F5C-6EBB-864F-F25B-83069231211B}"/>
              </a:ext>
              <a:ext uri="{C183D7F6-B498-43B3-948B-1728B52AA6E4}">
                <adec:decorative xmlns:adec="http://schemas.microsoft.com/office/drawing/2017/decorative" val="1"/>
              </a:ext>
            </a:extLst>
          </p:cNvPr>
          <p:cNvGrpSpPr/>
          <p:nvPr/>
        </p:nvGrpSpPr>
        <p:grpSpPr>
          <a:xfrm>
            <a:off x="1474839" y="2985320"/>
            <a:ext cx="6289283" cy="3129000"/>
            <a:chOff x="1474839" y="2985320"/>
            <a:chExt cx="6289283" cy="3129000"/>
          </a:xfrm>
        </p:grpSpPr>
        <p:pic>
          <p:nvPicPr>
            <p:cNvPr id="7" name="Picture 6" descr="A close-up photograph of a socketed axe in the ground at Must Farm. ">
              <a:extLst>
                <a:ext uri="{FF2B5EF4-FFF2-40B4-BE49-F238E27FC236}">
                  <a16:creationId xmlns:a16="http://schemas.microsoft.com/office/drawing/2014/main" id="{F8908782-B67B-8674-4414-6E29A01880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9450" y="2985320"/>
              <a:ext cx="4544672" cy="3030059"/>
            </a:xfrm>
            <a:prstGeom prst="rect">
              <a:avLst/>
            </a:prstGeom>
            <a:ln w="76200">
              <a:solidFill>
                <a:srgbClr val="FBCE97"/>
              </a:solidFill>
            </a:ln>
          </p:spPr>
        </p:pic>
        <p:sp>
          <p:nvSpPr>
            <p:cNvPr id="6" name="TextBox 5">
              <a:extLst>
                <a:ext uri="{FF2B5EF4-FFF2-40B4-BE49-F238E27FC236}">
                  <a16:creationId xmlns:a16="http://schemas.microsoft.com/office/drawing/2014/main" id="{E87CDA4A-37AB-D66A-4BF9-A04FAA474306}"/>
                </a:ext>
              </a:extLst>
            </p:cNvPr>
            <p:cNvSpPr txBox="1"/>
            <p:nvPr/>
          </p:nvSpPr>
          <p:spPr>
            <a:xfrm>
              <a:off x="1474839" y="5744988"/>
              <a:ext cx="2051846" cy="369332"/>
            </a:xfrm>
            <a:prstGeom prst="rect">
              <a:avLst/>
            </a:prstGeom>
            <a:noFill/>
          </p:spPr>
          <p:txBody>
            <a:bodyPr wrap="square" rtlCol="0">
              <a:spAutoFit/>
            </a:bodyPr>
            <a:lstStyle/>
            <a:p>
              <a:r>
                <a:rPr lang="en-US" b="1" dirty="0">
                  <a:solidFill>
                    <a:srgbClr val="7B1B3B"/>
                  </a:solidFill>
                  <a:latin typeface="Calibri" panose="020F0502020204030204" pitchFamily="34" charset="0"/>
                  <a:ea typeface="Calibri" panose="020F0502020204030204" pitchFamily="34" charset="0"/>
                  <a:cs typeface="Calibri" panose="020F0502020204030204" pitchFamily="34" charset="0"/>
                </a:rPr>
                <a:t>Lighter </a:t>
              </a:r>
              <a:r>
                <a:rPr lang="en-US" b="1" dirty="0" err="1">
                  <a:solidFill>
                    <a:srgbClr val="7B1B3B"/>
                  </a:solidFill>
                  <a:latin typeface="Calibri" panose="020F0502020204030204" pitchFamily="34" charset="0"/>
                  <a:ea typeface="Calibri" panose="020F0502020204030204" pitchFamily="34" charset="0"/>
                  <a:cs typeface="Calibri" panose="020F0502020204030204" pitchFamily="34" charset="0"/>
                </a:rPr>
                <a:t>axehead</a:t>
              </a:r>
              <a:endParaRPr lang="en-GB" b="1" dirty="0">
                <a:solidFill>
                  <a:srgbClr val="7B1B3B"/>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9221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85EB9-0909-6F28-3EDB-E76A06E4D6C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A special axe from Must Farm</a:t>
            </a:r>
          </a:p>
        </p:txBody>
      </p:sp>
      <p:sp>
        <p:nvSpPr>
          <p:cNvPr id="5" name="TextBox 4">
            <a:extLst>
              <a:ext uri="{FF2B5EF4-FFF2-40B4-BE49-F238E27FC236}">
                <a16:creationId xmlns:a16="http://schemas.microsoft.com/office/drawing/2014/main" id="{E1588356-F7B4-FEBA-6694-7777710450DA}"/>
              </a:ext>
            </a:extLst>
          </p:cNvPr>
          <p:cNvSpPr txBox="1"/>
          <p:nvPr/>
        </p:nvSpPr>
        <p:spPr>
          <a:xfrm>
            <a:off x="396983" y="332994"/>
            <a:ext cx="3324626" cy="2546466"/>
          </a:xfrm>
          <a:prstGeom prst="rect">
            <a:avLst/>
          </a:prstGeom>
          <a:solidFill>
            <a:schemeClr val="bg1"/>
          </a:solidFill>
        </p:spPr>
        <p:txBody>
          <a:bodyPr wrap="square" rtlCol="0">
            <a:spAutoFit/>
          </a:bodyPr>
          <a:lstStyle/>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One of the axes found at Must Farm still had all its wood preserved, which is very rare. It was also made in a very special way that meant people could easily swap the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axehead</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with a different one. </a:t>
            </a:r>
          </a:p>
          <a:p>
            <a:endParaRPr lang="en-GB" dirty="0"/>
          </a:p>
        </p:txBody>
      </p:sp>
      <p:pic>
        <p:nvPicPr>
          <p:cNvPr id="10" name="Picture 9" descr="A close-up photograph showing a replica bronze axe chopping down a tree. The axe blade is biting into the trunk of a tree with the person holding it visible in the background. ">
            <a:extLst>
              <a:ext uri="{FF2B5EF4-FFF2-40B4-BE49-F238E27FC236}">
                <a16:creationId xmlns:a16="http://schemas.microsoft.com/office/drawing/2014/main" id="{28FCF4F2-86BD-0C36-6A6D-6C3B6FE8193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96983" y="3185067"/>
            <a:ext cx="3796085" cy="2135297"/>
          </a:xfrm>
          <a:prstGeom prst="rect">
            <a:avLst/>
          </a:prstGeom>
          <a:ln w="76200">
            <a:solidFill>
              <a:srgbClr val="FBCE97"/>
            </a:solidFill>
          </a:ln>
        </p:spPr>
      </p:pic>
      <p:grpSp>
        <p:nvGrpSpPr>
          <p:cNvPr id="6" name="Group 5" descr="Only two axes made in this way have been discovered from the Bronze Age from the UK!">
            <a:extLst>
              <a:ext uri="{FF2B5EF4-FFF2-40B4-BE49-F238E27FC236}">
                <a16:creationId xmlns:a16="http://schemas.microsoft.com/office/drawing/2014/main" id="{94F11AA8-71B9-1601-BEE4-BAE31F8F485F}"/>
              </a:ext>
              <a:ext uri="{C183D7F6-B498-43B3-948B-1728B52AA6E4}">
                <adec:decorative xmlns:adec="http://schemas.microsoft.com/office/drawing/2017/decorative" val="0"/>
              </a:ext>
            </a:extLst>
          </p:cNvPr>
          <p:cNvGrpSpPr/>
          <p:nvPr/>
        </p:nvGrpSpPr>
        <p:grpSpPr>
          <a:xfrm>
            <a:off x="4275690" y="1082483"/>
            <a:ext cx="2342836" cy="4521887"/>
            <a:chOff x="4430491" y="1219965"/>
            <a:chExt cx="2342836" cy="4521887"/>
          </a:xfrm>
        </p:grpSpPr>
        <p:pic>
          <p:nvPicPr>
            <p:cNvPr id="9" name="Picture 8">
              <a:extLst>
                <a:ext uri="{FF2B5EF4-FFF2-40B4-BE49-F238E27FC236}">
                  <a16:creationId xmlns:a16="http://schemas.microsoft.com/office/drawing/2014/main" id="{F9DD3C31-7A08-E5A8-57D9-2D358BAB5F0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4430491" y="1219965"/>
              <a:ext cx="2342836" cy="4521887"/>
            </a:xfrm>
            <a:prstGeom prst="rect">
              <a:avLst/>
            </a:prstGeom>
          </p:spPr>
        </p:pic>
        <p:sp>
          <p:nvSpPr>
            <p:cNvPr id="8" name="TextBox 7">
              <a:extLst>
                <a:ext uri="{FF2B5EF4-FFF2-40B4-BE49-F238E27FC236}">
                  <a16:creationId xmlns:a16="http://schemas.microsoft.com/office/drawing/2014/main" id="{E835EBC1-3CD4-60D6-15E3-194BB1D41578}"/>
                </a:ext>
              </a:extLst>
            </p:cNvPr>
            <p:cNvSpPr txBox="1"/>
            <p:nvPr/>
          </p:nvSpPr>
          <p:spPr>
            <a:xfrm>
              <a:off x="4973547" y="2022708"/>
              <a:ext cx="1211584" cy="2585323"/>
            </a:xfrm>
            <a:prstGeom prst="rect">
              <a:avLst/>
            </a:prstGeom>
            <a:noFill/>
          </p:spPr>
          <p:txBody>
            <a:bodyPr wrap="square" rtlCol="0">
              <a:spAutoFit/>
            </a:bodyPr>
            <a:lstStyle/>
            <a:p>
              <a:pPr algn="ctr"/>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Only two axes made in this way have been discovered from the Bronze Age from the UK!</a:t>
              </a:r>
              <a:endParaRPr lang="en-GB" b="1" dirty="0">
                <a:solidFill>
                  <a:schemeClr val="bg1"/>
                </a:solidFill>
              </a:endParaRPr>
            </a:p>
          </p:txBody>
        </p:sp>
      </p:grpSp>
      <p:grpSp>
        <p:nvGrpSpPr>
          <p:cNvPr id="14" name="Group 13" descr="Reconstruction drawing of a Bronze Age axe with the axehead and haft highlighted.">
            <a:extLst>
              <a:ext uri="{FF2B5EF4-FFF2-40B4-BE49-F238E27FC236}">
                <a16:creationId xmlns:a16="http://schemas.microsoft.com/office/drawing/2014/main" id="{FF0D6776-09F7-6ADD-6072-63C9E3173270}"/>
              </a:ext>
              <a:ext uri="{C183D7F6-B498-43B3-948B-1728B52AA6E4}">
                <adec:decorative xmlns:adec="http://schemas.microsoft.com/office/drawing/2017/decorative" val="0"/>
              </a:ext>
            </a:extLst>
          </p:cNvPr>
          <p:cNvGrpSpPr/>
          <p:nvPr/>
        </p:nvGrpSpPr>
        <p:grpSpPr>
          <a:xfrm>
            <a:off x="6715790" y="43712"/>
            <a:ext cx="2378455" cy="6247222"/>
            <a:chOff x="6369681" y="0"/>
            <a:chExt cx="2414841" cy="6247222"/>
          </a:xfrm>
        </p:grpSpPr>
        <p:pic>
          <p:nvPicPr>
            <p:cNvPr id="13" name="Picture 12" descr="A black and white archaeological drawing of the two-part axe that was found at Must Farm. ">
              <a:extLst>
                <a:ext uri="{FF2B5EF4-FFF2-40B4-BE49-F238E27FC236}">
                  <a16:creationId xmlns:a16="http://schemas.microsoft.com/office/drawing/2014/main" id="{4CDDB8FF-7922-21BF-502E-2B26F7C6C6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33487" y="0"/>
              <a:ext cx="1951035" cy="6247222"/>
            </a:xfrm>
            <a:prstGeom prst="rect">
              <a:avLst/>
            </a:prstGeom>
          </p:spPr>
        </p:pic>
        <p:cxnSp>
          <p:nvCxnSpPr>
            <p:cNvPr id="7" name="Straight Arrow Connector 6">
              <a:extLst>
                <a:ext uri="{FF2B5EF4-FFF2-40B4-BE49-F238E27FC236}">
                  <a16:creationId xmlns:a16="http://schemas.microsoft.com/office/drawing/2014/main" id="{723B6DD6-7C3A-18E6-4722-5757AE282561}"/>
                </a:ext>
              </a:extLst>
            </p:cNvPr>
            <p:cNvCxnSpPr>
              <a:cxnSpLocks/>
            </p:cNvCxnSpPr>
            <p:nvPr/>
          </p:nvCxnSpPr>
          <p:spPr>
            <a:xfrm flipV="1">
              <a:off x="7415784" y="3778905"/>
              <a:ext cx="810519" cy="198735"/>
            </a:xfrm>
            <a:prstGeom prst="straightConnector1">
              <a:avLst/>
            </a:prstGeom>
            <a:ln w="38100">
              <a:solidFill>
                <a:srgbClr val="7B1B3B"/>
              </a:solidFill>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B10084A0-71B8-B1B7-DDA1-DAD9B48A5C34}"/>
                </a:ext>
              </a:extLst>
            </p:cNvPr>
            <p:cNvCxnSpPr>
              <a:cxnSpLocks/>
            </p:cNvCxnSpPr>
            <p:nvPr/>
          </p:nvCxnSpPr>
          <p:spPr>
            <a:xfrm>
              <a:off x="6833487" y="417319"/>
              <a:ext cx="0" cy="358080"/>
            </a:xfrm>
            <a:prstGeom prst="straightConnector1">
              <a:avLst/>
            </a:prstGeom>
            <a:ln w="38100">
              <a:solidFill>
                <a:srgbClr val="7B1B3B"/>
              </a:solidFill>
              <a:tailEnd type="triangle"/>
            </a:ln>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41CBD23B-0659-6398-28C6-930866F87DA2}"/>
                </a:ext>
              </a:extLst>
            </p:cNvPr>
            <p:cNvSpPr txBox="1"/>
            <p:nvPr/>
          </p:nvSpPr>
          <p:spPr>
            <a:xfrm>
              <a:off x="6369681" y="80051"/>
              <a:ext cx="998266" cy="369332"/>
            </a:xfrm>
            <a:prstGeom prst="rect">
              <a:avLst/>
            </a:prstGeom>
            <a:noFill/>
          </p:spPr>
          <p:txBody>
            <a:bodyPr wrap="square" rtlCol="0">
              <a:spAutoFit/>
            </a:bodyPr>
            <a:lstStyle/>
            <a:p>
              <a:r>
                <a:rPr lang="en-US" b="1" dirty="0" err="1">
                  <a:solidFill>
                    <a:srgbClr val="7B1B3B"/>
                  </a:solidFill>
                  <a:latin typeface="Calibri" panose="020F0502020204030204" pitchFamily="34" charset="0"/>
                  <a:ea typeface="Calibri" panose="020F0502020204030204" pitchFamily="34" charset="0"/>
                  <a:cs typeface="Calibri" panose="020F0502020204030204" pitchFamily="34" charset="0"/>
                </a:rPr>
                <a:t>axehead</a:t>
              </a:r>
              <a:endParaRPr lang="en-GB" b="1" dirty="0">
                <a:solidFill>
                  <a:srgbClr val="7B1B3B"/>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54E00E1-F22B-EB8A-4589-4BFBC7EB0356}"/>
                </a:ext>
              </a:extLst>
            </p:cNvPr>
            <p:cNvSpPr txBox="1"/>
            <p:nvPr/>
          </p:nvSpPr>
          <p:spPr>
            <a:xfrm>
              <a:off x="6868815" y="3782800"/>
              <a:ext cx="684129" cy="369332"/>
            </a:xfrm>
            <a:prstGeom prst="rect">
              <a:avLst/>
            </a:prstGeom>
            <a:noFill/>
          </p:spPr>
          <p:txBody>
            <a:bodyPr wrap="square" rtlCol="0">
              <a:spAutoFit/>
            </a:bodyPr>
            <a:lstStyle/>
            <a:p>
              <a:r>
                <a:rPr lang="en-US" b="1" dirty="0">
                  <a:solidFill>
                    <a:srgbClr val="7B1B3B"/>
                  </a:solidFill>
                  <a:latin typeface="Calibri" panose="020F0502020204030204" pitchFamily="34" charset="0"/>
                  <a:ea typeface="Calibri" panose="020F0502020204030204" pitchFamily="34" charset="0"/>
                  <a:cs typeface="Calibri" panose="020F0502020204030204" pitchFamily="34" charset="0"/>
                </a:rPr>
                <a:t>haft</a:t>
              </a:r>
              <a:endParaRPr lang="en-GB" b="1" dirty="0">
                <a:solidFill>
                  <a:srgbClr val="7B1B3B"/>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A photograph of the two part axe from Must Farm. The axe is a light brown colour with its bronze axehead a bright and shiny gold. It is lying on the bottom of the river bed with pieces of white shell visible in the ground around it. ">
            <a:extLst>
              <a:ext uri="{FF2B5EF4-FFF2-40B4-BE49-F238E27FC236}">
                <a16:creationId xmlns:a16="http://schemas.microsoft.com/office/drawing/2014/main" id="{480BFB42-E254-407B-2B5B-EB154C11DB8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261229" y="0"/>
            <a:ext cx="2930771" cy="6290934"/>
          </a:xfrm>
          <a:prstGeom prst="rect">
            <a:avLst/>
          </a:prstGeom>
        </p:spPr>
      </p:pic>
      <p:pic>
        <p:nvPicPr>
          <p:cNvPr id="3" name="Picture 2">
            <a:extLst>
              <a:ext uri="{FF2B5EF4-FFF2-40B4-BE49-F238E27FC236}">
                <a16:creationId xmlns:a16="http://schemas.microsoft.com/office/drawing/2014/main" id="{8F9E9235-0034-AB74-0F3E-A210EE60C8B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510" y="6186418"/>
            <a:ext cx="12192000" cy="547819"/>
          </a:xfrm>
          <a:prstGeom prst="rect">
            <a:avLst/>
          </a:prstGeom>
        </p:spPr>
      </p:pic>
    </p:spTree>
    <p:extLst>
      <p:ext uri="{BB962C8B-B14F-4D97-AF65-F5344CB8AC3E}">
        <p14:creationId xmlns:p14="http://schemas.microsoft.com/office/powerpoint/2010/main" val="28078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3DD615-F24C-C438-10AA-E5D40459E3E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Placing an axe in the river at Must Farm</a:t>
            </a:r>
          </a:p>
        </p:txBody>
      </p:sp>
      <p:sp>
        <p:nvSpPr>
          <p:cNvPr id="6" name="TextBox 5">
            <a:extLst>
              <a:ext uri="{FF2B5EF4-FFF2-40B4-BE49-F238E27FC236}">
                <a16:creationId xmlns:a16="http://schemas.microsoft.com/office/drawing/2014/main" id="{99533A17-2922-FC61-2384-40A014F8388C}"/>
              </a:ext>
            </a:extLst>
          </p:cNvPr>
          <p:cNvSpPr txBox="1"/>
          <p:nvPr/>
        </p:nvSpPr>
        <p:spPr>
          <a:xfrm>
            <a:off x="284525" y="181244"/>
            <a:ext cx="11192410" cy="1266950"/>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From looking at the layer the axe was from, archaeologists knew it had been carefully placed in the river underneath the house. </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When archaeologists can see that people in the past specially placed artefacts they call it </a:t>
            </a:r>
            <a:r>
              <a:rPr lang="en-GB" sz="1800" b="1" kern="100" dirty="0">
                <a:solidFill>
                  <a:srgbClr val="1D4289"/>
                </a:solidFill>
                <a:effectLst/>
                <a:latin typeface="Calibri" panose="020F0502020204030204" pitchFamily="34" charset="0"/>
                <a:ea typeface="Calibri" panose="020F0502020204030204" pitchFamily="34" charset="0"/>
                <a:cs typeface="Times New Roman" panose="02020603050405020304" pitchFamily="18" charset="0"/>
              </a:rPr>
              <a:t>deliberate deposition</a:t>
            </a:r>
            <a:r>
              <a:rPr lang="en-GB" sz="1800" kern="100" dirty="0">
                <a:solidFill>
                  <a:srgbClr val="1D4289"/>
                </a:solidFill>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pic>
        <p:nvPicPr>
          <p:cNvPr id="3" name="Picture 2" descr="A reconstruction drawing of a hafted bronze axe. ">
            <a:extLst>
              <a:ext uri="{FF2B5EF4-FFF2-40B4-BE49-F238E27FC236}">
                <a16:creationId xmlns:a16="http://schemas.microsoft.com/office/drawing/2014/main" id="{82CB6DB9-87FD-90B2-63CA-2B4ADF85B9C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1154810" y="3393480"/>
            <a:ext cx="4328669" cy="865735"/>
          </a:xfrm>
          <a:prstGeom prst="rect">
            <a:avLst/>
          </a:prstGeom>
        </p:spPr>
      </p:pic>
      <p:grpSp>
        <p:nvGrpSpPr>
          <p:cNvPr id="7" name="Group 6" descr="The axe wasn’t broken and could still have been used. So, why did the people at Must Farm deposit it under a house? To bring good luck to the house?&#10;As an offering to a god that people believed in?&#10;To mark finishing building the house?">
            <a:extLst>
              <a:ext uri="{FF2B5EF4-FFF2-40B4-BE49-F238E27FC236}">
                <a16:creationId xmlns:a16="http://schemas.microsoft.com/office/drawing/2014/main" id="{4F7ABBBF-1C09-D364-2C60-3B9AAECA9B60}"/>
              </a:ext>
              <a:ext uri="{C183D7F6-B498-43B3-948B-1728B52AA6E4}">
                <adec:decorative xmlns:adec="http://schemas.microsoft.com/office/drawing/2017/decorative" val="0"/>
              </a:ext>
            </a:extLst>
          </p:cNvPr>
          <p:cNvGrpSpPr/>
          <p:nvPr/>
        </p:nvGrpSpPr>
        <p:grpSpPr>
          <a:xfrm>
            <a:off x="1838324" y="1807622"/>
            <a:ext cx="3927295" cy="3698445"/>
            <a:chOff x="1838324" y="1807622"/>
            <a:chExt cx="3927295" cy="3698445"/>
          </a:xfrm>
        </p:grpSpPr>
        <p:sp>
          <p:nvSpPr>
            <p:cNvPr id="8" name="Rectangle: Rounded Corners 7">
              <a:extLst>
                <a:ext uri="{FF2B5EF4-FFF2-40B4-BE49-F238E27FC236}">
                  <a16:creationId xmlns:a16="http://schemas.microsoft.com/office/drawing/2014/main" id="{6B0322C0-ACC1-22B9-148B-89E401FAC1B8}"/>
                </a:ext>
              </a:extLst>
            </p:cNvPr>
            <p:cNvSpPr/>
            <p:nvPr/>
          </p:nvSpPr>
          <p:spPr>
            <a:xfrm>
              <a:off x="1838325" y="1807622"/>
              <a:ext cx="3927294" cy="3501477"/>
            </a:xfrm>
            <a:prstGeom prst="roundRect">
              <a:avLst>
                <a:gd name="adj" fmla="val 230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EBD557F-5FEC-61B6-4838-2417D2ADBDC0}"/>
                </a:ext>
              </a:extLst>
            </p:cNvPr>
            <p:cNvSpPr txBox="1"/>
            <p:nvPr/>
          </p:nvSpPr>
          <p:spPr>
            <a:xfrm>
              <a:off x="1838324" y="3255964"/>
              <a:ext cx="3797491" cy="2250103"/>
            </a:xfrm>
            <a:prstGeom prst="rect">
              <a:avLst/>
            </a:prstGeom>
            <a:noFill/>
          </p:spPr>
          <p:txBody>
            <a:bodyPr wrap="square" rtlCol="0">
              <a:spAutoFit/>
            </a:bodyPr>
            <a:lstStyle/>
            <a:p>
              <a:pPr marL="800100" lvl="1" indent="-342900">
                <a:lnSpc>
                  <a:spcPct val="107000"/>
                </a:lnSpc>
                <a:buFont typeface="Wingdings" panose="05000000000000000000" pitchFamily="2" charset="2"/>
                <a:buChar char="§"/>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 bring good luck to the house?</a:t>
              </a:r>
            </a:p>
            <a:p>
              <a:pPr marL="800100" lvl="1" indent="-342900">
                <a:lnSpc>
                  <a:spcPct val="107000"/>
                </a:lnSpc>
                <a:buFont typeface="Wingdings" panose="05000000000000000000" pitchFamily="2" charset="2"/>
                <a:buChar char="§"/>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As an offering to a god that people believed in?</a:t>
              </a:r>
            </a:p>
            <a:p>
              <a:pPr marL="800100" lvl="1" indent="-342900">
                <a:lnSpc>
                  <a:spcPct val="107000"/>
                </a:lnSpc>
                <a:spcAft>
                  <a:spcPts val="800"/>
                </a:spcAft>
                <a:buFont typeface="Wingdings" panose="05000000000000000000" pitchFamily="2" charset="2"/>
                <a:buChar char="§"/>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 mark finishing building the house?</a:t>
              </a:r>
            </a:p>
            <a:p>
              <a:endParaRPr lang="en-GB" dirty="0"/>
            </a:p>
          </p:txBody>
        </p:sp>
        <p:sp>
          <p:nvSpPr>
            <p:cNvPr id="10" name="TextBox 9">
              <a:extLst>
                <a:ext uri="{FF2B5EF4-FFF2-40B4-BE49-F238E27FC236}">
                  <a16:creationId xmlns:a16="http://schemas.microsoft.com/office/drawing/2014/main" id="{55CBC2F7-BA4E-4AC4-F3A9-35726F4FFA53}"/>
                </a:ext>
              </a:extLst>
            </p:cNvPr>
            <p:cNvSpPr txBox="1"/>
            <p:nvPr/>
          </p:nvSpPr>
          <p:spPr>
            <a:xfrm>
              <a:off x="2111052" y="1986995"/>
              <a:ext cx="3460406" cy="1477328"/>
            </a:xfrm>
            <a:prstGeom prst="rect">
              <a:avLst/>
            </a:prstGeom>
            <a:noFill/>
          </p:spPr>
          <p:txBody>
            <a:bodyPr wrap="square" rtlCol="0">
              <a:spAutoFit/>
            </a:bodyPr>
            <a:lstStyle/>
            <a:p>
              <a:r>
                <a:rPr lang="en-GB"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axe wasn’t broken and could still have been used. So, why did the people at Must Farm deposit it under a house?</a:t>
              </a:r>
            </a:p>
            <a:p>
              <a:endParaRPr lang="en-GB" dirty="0"/>
            </a:p>
          </p:txBody>
        </p:sp>
      </p:grpSp>
      <p:pic>
        <p:nvPicPr>
          <p:cNvPr id="5" name="Picture 4" descr="A reconstruction drawing of two people carefully placing the two part axe in the river at Must Farm. ">
            <a:extLst>
              <a:ext uri="{FF2B5EF4-FFF2-40B4-BE49-F238E27FC236}">
                <a16:creationId xmlns:a16="http://schemas.microsoft.com/office/drawing/2014/main" id="{00EDAC75-68D3-FA91-A588-C4DFB7AE33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8400" y="1598385"/>
            <a:ext cx="5596760" cy="3589435"/>
          </a:xfrm>
          <a:prstGeom prst="rect">
            <a:avLst/>
          </a:prstGeom>
        </p:spPr>
      </p:pic>
      <p:sp>
        <p:nvSpPr>
          <p:cNvPr id="11" name="TextBox 10">
            <a:extLst>
              <a:ext uri="{FF2B5EF4-FFF2-40B4-BE49-F238E27FC236}">
                <a16:creationId xmlns:a16="http://schemas.microsoft.com/office/drawing/2014/main" id="{3D8B66BC-358A-CB8B-2B67-A3B34F12B333}"/>
              </a:ext>
            </a:extLst>
          </p:cNvPr>
          <p:cNvSpPr txBox="1"/>
          <p:nvPr/>
        </p:nvSpPr>
        <p:spPr>
          <a:xfrm>
            <a:off x="1810617" y="5480507"/>
            <a:ext cx="10078976" cy="677108"/>
          </a:xfrm>
          <a:prstGeom prst="rect">
            <a:avLst/>
          </a:prstGeom>
          <a:noFill/>
        </p:spPr>
        <p:txBody>
          <a:bodyPr wrap="square" rtlCol="0">
            <a:spAutoFit/>
          </a:bodyPr>
          <a:lstStyle/>
          <a:p>
            <a:r>
              <a:rPr lang="en-GB" sz="2000" b="1" kern="100" dirty="0">
                <a:solidFill>
                  <a:srgbClr val="7B1B3B"/>
                </a:solidFill>
                <a:effectLst/>
                <a:latin typeface="Calibri" panose="020F0502020204030204" pitchFamily="34" charset="0"/>
                <a:ea typeface="Calibri" panose="020F0502020204030204" pitchFamily="34" charset="0"/>
                <a:cs typeface="Times New Roman" panose="02020603050405020304" pitchFamily="18" charset="0"/>
              </a:rPr>
              <a:t>We will never know but why do you think the people at Must Farm left the axe in the river?</a:t>
            </a:r>
          </a:p>
          <a:p>
            <a:endParaRPr lang="en-GB" dirty="0"/>
          </a:p>
        </p:txBody>
      </p:sp>
      <p:pic>
        <p:nvPicPr>
          <p:cNvPr id="2" name="Picture 1">
            <a:extLst>
              <a:ext uri="{FF2B5EF4-FFF2-40B4-BE49-F238E27FC236}">
                <a16:creationId xmlns:a16="http://schemas.microsoft.com/office/drawing/2014/main" id="{288262F7-E05F-E1EA-9022-069BFB10B0E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10" y="6186418"/>
            <a:ext cx="12192000" cy="547819"/>
          </a:xfrm>
          <a:prstGeom prst="rect">
            <a:avLst/>
          </a:prstGeom>
        </p:spPr>
      </p:pic>
    </p:spTree>
    <p:extLst>
      <p:ext uri="{BB962C8B-B14F-4D97-AF65-F5344CB8AC3E}">
        <p14:creationId xmlns:p14="http://schemas.microsoft.com/office/powerpoint/2010/main" val="19018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1BC4F1-0E18-B70F-A3E1-C907647BA1AF}"/>
              </a:ext>
              <a:ext uri="{C183D7F6-B498-43B3-948B-1728B52AA6E4}">
                <adec:decorative xmlns:adec="http://schemas.microsoft.com/office/drawing/2017/decorative" val="1"/>
              </a:ext>
            </a:extLst>
          </p:cNvPr>
          <p:cNvGrpSpPr/>
          <p:nvPr/>
        </p:nvGrpSpPr>
        <p:grpSpPr>
          <a:xfrm>
            <a:off x="344653" y="296966"/>
            <a:ext cx="6175019" cy="2450553"/>
            <a:chOff x="344653" y="296966"/>
            <a:chExt cx="6175019" cy="2450553"/>
          </a:xfrm>
        </p:grpSpPr>
        <p:sp>
          <p:nvSpPr>
            <p:cNvPr id="10" name="Rectangle: Rounded Corners 9">
              <a:extLst>
                <a:ext uri="{FF2B5EF4-FFF2-40B4-BE49-F238E27FC236}">
                  <a16:creationId xmlns:a16="http://schemas.microsoft.com/office/drawing/2014/main" id="{F42C9659-DB27-A500-03F8-4E3D0DCDA77A}"/>
                </a:ext>
              </a:extLst>
            </p:cNvPr>
            <p:cNvSpPr/>
            <p:nvPr/>
          </p:nvSpPr>
          <p:spPr>
            <a:xfrm>
              <a:off x="344653" y="296966"/>
              <a:ext cx="6175019" cy="2373082"/>
            </a:xfrm>
            <a:prstGeom prst="roundRect">
              <a:avLst>
                <a:gd name="adj" fmla="val 3566"/>
              </a:avLst>
            </a:prstGeom>
            <a:solidFill>
              <a:srgbClr val="FBC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428A334-D048-989C-9435-D5C9D13B80A8}"/>
                </a:ext>
              </a:extLst>
            </p:cNvPr>
            <p:cNvSpPr txBox="1"/>
            <p:nvPr/>
          </p:nvSpPr>
          <p:spPr>
            <a:xfrm>
              <a:off x="532248" y="497416"/>
              <a:ext cx="5712557" cy="2250103"/>
            </a:xfrm>
            <a:prstGeom prst="rect">
              <a:avLst/>
            </a:prstGeom>
            <a:noFill/>
          </p:spPr>
          <p:txBody>
            <a:bodyPr wrap="square" rtlCol="0">
              <a:spAutoFit/>
            </a:bodyPr>
            <a:lstStyle/>
            <a:p>
              <a:pPr lvl="0">
                <a:lnSpc>
                  <a:spcPct val="107000"/>
                </a:lnSpc>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The builders at Must Farm would have used other smaller tools like gouges and chisels. </a:t>
              </a:r>
            </a:p>
            <a:p>
              <a:pPr lvl="0">
                <a:lnSpc>
                  <a:spcPct val="107000"/>
                </a:lnSpc>
              </a:pP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Gouges and chisels would have been used to carve wood and could be used to make artefacts or the holes for joints, which would have held pieces of wood together. </a:t>
              </a:r>
            </a:p>
            <a:p>
              <a:endParaRPr lang="en-GB" dirty="0"/>
            </a:p>
          </p:txBody>
        </p:sp>
      </p:grpSp>
      <p:pic>
        <p:nvPicPr>
          <p:cNvPr id="7" name="Picture 6" descr="A reconstruction drawing of activities inside one of the Must Farm houses. A person is carving a wooden box using bronze tools while a child looks at lambs inside a wattle pen. ">
            <a:extLst>
              <a:ext uri="{FF2B5EF4-FFF2-40B4-BE49-F238E27FC236}">
                <a16:creationId xmlns:a16="http://schemas.microsoft.com/office/drawing/2014/main" id="{863C2CE1-63BB-D8E9-B4E4-9EB6A083AC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2248" y="2800194"/>
            <a:ext cx="5910251" cy="3353724"/>
          </a:xfrm>
          <a:prstGeom prst="rect">
            <a:avLst/>
          </a:prstGeom>
        </p:spPr>
      </p:pic>
      <p:grpSp>
        <p:nvGrpSpPr>
          <p:cNvPr id="5" name="Group 4">
            <a:extLst>
              <a:ext uri="{FF2B5EF4-FFF2-40B4-BE49-F238E27FC236}">
                <a16:creationId xmlns:a16="http://schemas.microsoft.com/office/drawing/2014/main" id="{15E250EE-85DF-3CEA-C23A-B0B9D491ADDC}"/>
              </a:ext>
              <a:ext uri="{C183D7F6-B498-43B3-948B-1728B52AA6E4}">
                <adec:decorative xmlns:adec="http://schemas.microsoft.com/office/drawing/2017/decorative" val="1"/>
              </a:ext>
            </a:extLst>
          </p:cNvPr>
          <p:cNvGrpSpPr/>
          <p:nvPr/>
        </p:nvGrpSpPr>
        <p:grpSpPr>
          <a:xfrm>
            <a:off x="7172314" y="1187151"/>
            <a:ext cx="2367984" cy="4950367"/>
            <a:chOff x="7172314" y="1187151"/>
            <a:chExt cx="2367984" cy="4950367"/>
          </a:xfrm>
        </p:grpSpPr>
        <p:pic>
          <p:nvPicPr>
            <p:cNvPr id="14" name="Picture 13" descr="A close-up photograph of a bronze chisel. The chisel is a dark greenish-grey colour caused by the corrosion forming on the bronze. ">
              <a:extLst>
                <a:ext uri="{FF2B5EF4-FFF2-40B4-BE49-F238E27FC236}">
                  <a16:creationId xmlns:a16="http://schemas.microsoft.com/office/drawing/2014/main" id="{FCA2360B-EE31-AD81-FD29-71A298AB5E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5400000">
              <a:off x="6086699" y="2683920"/>
              <a:ext cx="4539213" cy="2367984"/>
            </a:xfrm>
            <a:prstGeom prst="rect">
              <a:avLst/>
            </a:prstGeom>
          </p:spPr>
        </p:pic>
        <p:sp>
          <p:nvSpPr>
            <p:cNvPr id="15" name="TextBox 14">
              <a:extLst>
                <a:ext uri="{FF2B5EF4-FFF2-40B4-BE49-F238E27FC236}">
                  <a16:creationId xmlns:a16="http://schemas.microsoft.com/office/drawing/2014/main" id="{8201DADD-D3AC-8814-8D9B-62A809F0DF22}"/>
                </a:ext>
              </a:extLst>
            </p:cNvPr>
            <p:cNvSpPr txBox="1"/>
            <p:nvPr/>
          </p:nvSpPr>
          <p:spPr>
            <a:xfrm>
              <a:off x="7922917" y="1187151"/>
              <a:ext cx="866775" cy="369332"/>
            </a:xfrm>
            <a:prstGeom prst="rect">
              <a:avLst/>
            </a:prstGeom>
            <a:noFill/>
          </p:spPr>
          <p:txBody>
            <a:bodyPr wrap="square" rtlCol="0">
              <a:spAutoFit/>
            </a:bodyPr>
            <a:lstStyle/>
            <a:p>
              <a:r>
                <a:rPr lang="en-US" b="1" dirty="0">
                  <a:solidFill>
                    <a:srgbClr val="1D4289"/>
                  </a:solidFill>
                  <a:latin typeface="Calibri" panose="020F0502020204030204" pitchFamily="34" charset="0"/>
                  <a:ea typeface="Calibri" panose="020F0502020204030204" pitchFamily="34" charset="0"/>
                  <a:cs typeface="Calibri" panose="020F0502020204030204" pitchFamily="34" charset="0"/>
                </a:rPr>
                <a:t>Chisel</a:t>
              </a:r>
              <a:endParaRPr lang="en-GB" b="1" dirty="0">
                <a:solidFill>
                  <a:srgbClr val="1D4289"/>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4C9797A3-0700-676E-0F8C-631E72EAF91B}"/>
              </a:ext>
              <a:ext uri="{C183D7F6-B498-43B3-948B-1728B52AA6E4}">
                <adec:decorative xmlns:adec="http://schemas.microsoft.com/office/drawing/2017/decorative" val="1"/>
              </a:ext>
            </a:extLst>
          </p:cNvPr>
          <p:cNvGrpSpPr/>
          <p:nvPr/>
        </p:nvGrpSpPr>
        <p:grpSpPr>
          <a:xfrm>
            <a:off x="9918074" y="183086"/>
            <a:ext cx="1566790" cy="5975186"/>
            <a:chOff x="9918074" y="183086"/>
            <a:chExt cx="1566790" cy="5975186"/>
          </a:xfrm>
        </p:grpSpPr>
        <p:pic>
          <p:nvPicPr>
            <p:cNvPr id="12" name="Picture 11" descr="A close-up photograph of a bronze gouge. It is long and thin with a slightly curved, sharp end. The chisel is a dark greenish-grey colour caused by the corrosion forming on the bronze. ">
              <a:extLst>
                <a:ext uri="{FF2B5EF4-FFF2-40B4-BE49-F238E27FC236}">
                  <a16:creationId xmlns:a16="http://schemas.microsoft.com/office/drawing/2014/main" id="{1163D713-D362-BB23-BBE8-E5005BC9657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5400000">
              <a:off x="7713876" y="2387284"/>
              <a:ext cx="5975186" cy="1566790"/>
            </a:xfrm>
            <a:prstGeom prst="rect">
              <a:avLst/>
            </a:prstGeom>
          </p:spPr>
        </p:pic>
        <p:sp>
          <p:nvSpPr>
            <p:cNvPr id="16" name="TextBox 15">
              <a:extLst>
                <a:ext uri="{FF2B5EF4-FFF2-40B4-BE49-F238E27FC236}">
                  <a16:creationId xmlns:a16="http://schemas.microsoft.com/office/drawing/2014/main" id="{6512D5E2-208B-309C-EA24-7298BE8F2B44}"/>
                </a:ext>
              </a:extLst>
            </p:cNvPr>
            <p:cNvSpPr txBox="1"/>
            <p:nvPr/>
          </p:nvSpPr>
          <p:spPr>
            <a:xfrm>
              <a:off x="10302108" y="5782801"/>
              <a:ext cx="866775" cy="369332"/>
            </a:xfrm>
            <a:prstGeom prst="rect">
              <a:avLst/>
            </a:prstGeom>
            <a:noFill/>
          </p:spPr>
          <p:txBody>
            <a:bodyPr wrap="square" rtlCol="0">
              <a:spAutoFit/>
            </a:bodyPr>
            <a:lstStyle/>
            <a:p>
              <a:r>
                <a:rPr lang="en-US" b="1" dirty="0">
                  <a:solidFill>
                    <a:srgbClr val="1D4289"/>
                  </a:solidFill>
                  <a:latin typeface="Calibri" panose="020F0502020204030204" pitchFamily="34" charset="0"/>
                  <a:ea typeface="Calibri" panose="020F0502020204030204" pitchFamily="34" charset="0"/>
                  <a:cs typeface="Calibri" panose="020F0502020204030204" pitchFamily="34" charset="0"/>
                </a:rPr>
                <a:t>Gouge</a:t>
              </a:r>
              <a:endParaRPr lang="en-GB" b="1" dirty="0">
                <a:solidFill>
                  <a:srgbClr val="1D4289"/>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9E926AB0-3399-99DA-003D-8B539203CC5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510" y="6186418"/>
            <a:ext cx="12192000" cy="547819"/>
          </a:xfrm>
          <a:prstGeom prst="rect">
            <a:avLst/>
          </a:prstGeom>
        </p:spPr>
      </p:pic>
      <p:sp>
        <p:nvSpPr>
          <p:cNvPr id="3" name="Title 2">
            <a:extLst>
              <a:ext uri="{FF2B5EF4-FFF2-40B4-BE49-F238E27FC236}">
                <a16:creationId xmlns:a16="http://schemas.microsoft.com/office/drawing/2014/main" id="{E85FCF82-557A-75BD-119E-6B303E56A6B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Gouges and chisels</a:t>
            </a:r>
          </a:p>
        </p:txBody>
      </p:sp>
    </p:spTree>
    <p:extLst>
      <p:ext uri="{BB962C8B-B14F-4D97-AF65-F5344CB8AC3E}">
        <p14:creationId xmlns:p14="http://schemas.microsoft.com/office/powerpoint/2010/main" val="332270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201F2B-BE34-FA2B-8707-BD6D103D235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34" y="0"/>
            <a:ext cx="12192000" cy="6734237"/>
          </a:xfrm>
          <a:prstGeom prst="rect">
            <a:avLst/>
          </a:prstGeom>
        </p:spPr>
      </p:pic>
      <p:sp>
        <p:nvSpPr>
          <p:cNvPr id="5" name="Title 4">
            <a:extLst>
              <a:ext uri="{FF2B5EF4-FFF2-40B4-BE49-F238E27FC236}">
                <a16:creationId xmlns:a16="http://schemas.microsoft.com/office/drawing/2014/main" id="{B65FC3C0-680C-D6BF-D48F-AF177ABD8641}"/>
              </a:ext>
            </a:extLst>
          </p:cNvPr>
          <p:cNvSpPr txBox="1">
            <a:spLocks noGrp="1"/>
          </p:cNvSpPr>
          <p:nvPr>
            <p:ph type="title" idx="4294967295"/>
          </p:nvPr>
        </p:nvSpPr>
        <p:spPr>
          <a:xfrm>
            <a:off x="0"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materials were used to build Must Farm?</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n archaeologist using a trowel to carefully remove mud from the ground to reveal pieces of wood at Must Farm.">
            <a:extLst>
              <a:ext uri="{FF2B5EF4-FFF2-40B4-BE49-F238E27FC236}">
                <a16:creationId xmlns:a16="http://schemas.microsoft.com/office/drawing/2014/main" id="{6D821BD4-492D-DC29-9374-DEAA0BBBE3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953" y="1461342"/>
            <a:ext cx="6414662" cy="4281089"/>
          </a:xfrm>
          <a:prstGeom prst="rect">
            <a:avLst/>
          </a:prstGeom>
          <a:ln w="76200">
            <a:solidFill>
              <a:srgbClr val="7B1B3B"/>
            </a:solidFill>
          </a:ln>
        </p:spPr>
      </p:pic>
      <p:sp>
        <p:nvSpPr>
          <p:cNvPr id="8" name="TextBox 7">
            <a:extLst>
              <a:ext uri="{FF2B5EF4-FFF2-40B4-BE49-F238E27FC236}">
                <a16:creationId xmlns:a16="http://schemas.microsoft.com/office/drawing/2014/main" id="{5C7521BD-CC5F-21CF-AB3C-4F4036F9B192}"/>
              </a:ext>
            </a:extLst>
          </p:cNvPr>
          <p:cNvSpPr txBox="1"/>
          <p:nvPr/>
        </p:nvSpPr>
        <p:spPr>
          <a:xfrm>
            <a:off x="7099311" y="1254335"/>
            <a:ext cx="4843307" cy="2308324"/>
          </a:xfrm>
          <a:prstGeom prst="rect">
            <a:avLst/>
          </a:prstGeom>
          <a:noFill/>
        </p:spPr>
        <p:txBody>
          <a:bodyPr wrap="square" rtlCol="0">
            <a:spAutoFit/>
          </a:bodyPr>
          <a:lstStyle/>
          <a:p>
            <a:pPr rtl="0" fontAlgn="base"/>
            <a:r>
              <a:rPr lang="en-US" sz="1800" b="0" i="0" dirty="0">
                <a:solidFill>
                  <a:srgbClr val="000000"/>
                </a:solidFill>
                <a:effectLst/>
                <a:latin typeface="Calibri" panose="020F0502020204030204" pitchFamily="34" charset="0"/>
              </a:rPr>
              <a:t>Archaeologists found over </a:t>
            </a:r>
            <a:r>
              <a:rPr lang="en-US" sz="1800" b="1" i="0" dirty="0">
                <a:solidFill>
                  <a:srgbClr val="002060"/>
                </a:solidFill>
                <a:effectLst/>
                <a:latin typeface="Calibri" panose="020F0502020204030204" pitchFamily="34" charset="0"/>
              </a:rPr>
              <a:t>18,000 pieces of wood</a:t>
            </a:r>
            <a:r>
              <a:rPr lang="en-US" sz="1800" b="0" i="0" dirty="0">
                <a:solidFill>
                  <a:srgbClr val="002060"/>
                </a:solidFill>
                <a:effectLst/>
                <a:latin typeface="Calibri" panose="020F0502020204030204" pitchFamily="34" charset="0"/>
              </a:rPr>
              <a:t> </a:t>
            </a:r>
            <a:r>
              <a:rPr lang="en-US" sz="1800" b="0" i="0" dirty="0">
                <a:solidFill>
                  <a:srgbClr val="000000"/>
                </a:solidFill>
                <a:effectLst/>
                <a:latin typeface="Calibri" panose="020F0502020204030204" pitchFamily="34" charset="0"/>
              </a:rPr>
              <a:t>that were part of the houses. </a:t>
            </a:r>
          </a:p>
          <a:p>
            <a:pPr rtl="0" fontAlgn="base"/>
            <a:endParaRPr lang="en-US" sz="1800" b="0" i="0" dirty="0">
              <a:solidFill>
                <a:srgbClr val="000000"/>
              </a:solidFill>
              <a:effectLst/>
              <a:latin typeface="Calibri" panose="020F0502020204030204" pitchFamily="34" charset="0"/>
            </a:endParaRPr>
          </a:p>
          <a:p>
            <a:pPr rtl="0" fontAlgn="base"/>
            <a:r>
              <a:rPr lang="en-US" sz="1800" b="0" i="0" dirty="0">
                <a:solidFill>
                  <a:srgbClr val="000000"/>
                </a:solidFill>
                <a:effectLst/>
                <a:latin typeface="Calibri" panose="020F0502020204030204" pitchFamily="34" charset="0"/>
              </a:rPr>
              <a:t>As everything was so well preserved at Must Farm, special archaeologists that study wood were able to work out the types of trees that had been used to build it. </a:t>
            </a:r>
          </a:p>
          <a:p>
            <a:endParaRPr lang="en-GB" dirty="0"/>
          </a:p>
        </p:txBody>
      </p:sp>
      <p:grpSp>
        <p:nvGrpSpPr>
          <p:cNvPr id="3" name="Group 2">
            <a:extLst>
              <a:ext uri="{FF2B5EF4-FFF2-40B4-BE49-F238E27FC236}">
                <a16:creationId xmlns:a16="http://schemas.microsoft.com/office/drawing/2014/main" id="{54B502E3-5555-39FF-9272-FC4F33BCB849}"/>
              </a:ext>
              <a:ext uri="{C183D7F6-B498-43B3-948B-1728B52AA6E4}">
                <adec:decorative xmlns:adec="http://schemas.microsoft.com/office/drawing/2017/decorative" val="1"/>
              </a:ext>
            </a:extLst>
          </p:cNvPr>
          <p:cNvGrpSpPr/>
          <p:nvPr/>
        </p:nvGrpSpPr>
        <p:grpSpPr>
          <a:xfrm>
            <a:off x="7799832" y="3255264"/>
            <a:ext cx="3654766" cy="3016704"/>
            <a:chOff x="7799832" y="3255264"/>
            <a:chExt cx="3654766" cy="3016704"/>
          </a:xfrm>
        </p:grpSpPr>
        <p:pic>
          <p:nvPicPr>
            <p:cNvPr id="6" name="Picture 5" descr="A group of trees with green leaves&#10;&#10;Description automatically generated">
              <a:extLst>
                <a:ext uri="{FF2B5EF4-FFF2-40B4-BE49-F238E27FC236}">
                  <a16:creationId xmlns:a16="http://schemas.microsoft.com/office/drawing/2014/main" id="{C85CD4F1-9CAC-92A8-A1B8-EB2C815CCC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99832" y="3255264"/>
              <a:ext cx="3654766" cy="3016704"/>
            </a:xfrm>
            <a:prstGeom prst="rect">
              <a:avLst/>
            </a:prstGeom>
          </p:spPr>
        </p:pic>
        <p:sp>
          <p:nvSpPr>
            <p:cNvPr id="11" name="TextBox 10">
              <a:extLst>
                <a:ext uri="{FF2B5EF4-FFF2-40B4-BE49-F238E27FC236}">
                  <a16:creationId xmlns:a16="http://schemas.microsoft.com/office/drawing/2014/main" id="{269E3DB1-C2EB-06CE-0FFC-B698EEF1C113}"/>
                </a:ext>
              </a:extLst>
            </p:cNvPr>
            <p:cNvSpPr txBox="1"/>
            <p:nvPr/>
          </p:nvSpPr>
          <p:spPr>
            <a:xfrm>
              <a:off x="8859751" y="3553423"/>
              <a:ext cx="1309488" cy="1754326"/>
            </a:xfrm>
            <a:prstGeom prst="rect">
              <a:avLst/>
            </a:prstGeom>
            <a:noFill/>
          </p:spPr>
          <p:txBody>
            <a:bodyPr wrap="square" rtlCol="0">
              <a:spAutoFit/>
            </a:bodyPr>
            <a:lstStyle/>
            <a:p>
              <a:pPr algn="ctr"/>
              <a:r>
                <a:rPr lang="en-US" b="1" i="0" dirty="0">
                  <a:solidFill>
                    <a:schemeClr val="bg1"/>
                  </a:solidFill>
                  <a:effectLst/>
                  <a:latin typeface="Calibri" panose="020F0502020204030204" pitchFamily="34" charset="0"/>
                </a:rPr>
                <a:t>At least 11 types of wood were used to build Must Farm</a:t>
              </a:r>
              <a:endParaRPr lang="en-GB" b="1" dirty="0">
                <a:solidFill>
                  <a:schemeClr val="bg1"/>
                </a:solidFill>
              </a:endParaRPr>
            </a:p>
          </p:txBody>
        </p:sp>
      </p:grpSp>
    </p:spTree>
    <p:extLst>
      <p:ext uri="{BB962C8B-B14F-4D97-AF65-F5344CB8AC3E}">
        <p14:creationId xmlns:p14="http://schemas.microsoft.com/office/powerpoint/2010/main" val="378050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CF6DC1-59CB-00AB-6387-A4B13F733DA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10" y="0"/>
            <a:ext cx="12192000" cy="6734237"/>
          </a:xfrm>
          <a:prstGeom prst="rect">
            <a:avLst/>
          </a:prstGeom>
        </p:spPr>
      </p:pic>
      <p:sp>
        <p:nvSpPr>
          <p:cNvPr id="8" name="Title 7">
            <a:extLst>
              <a:ext uri="{FF2B5EF4-FFF2-40B4-BE49-F238E27FC236}">
                <a16:creationId xmlns:a16="http://schemas.microsoft.com/office/drawing/2014/main" id="{A8CB3F76-F42C-E820-F6B9-C5A46C2E5056}"/>
              </a:ext>
              <a:ext uri="{C183D7F6-B498-43B3-948B-1728B52AA6E4}">
                <adec:decorative xmlns:adec="http://schemas.microsoft.com/office/drawing/2017/decorative" val="0"/>
              </a:ext>
            </a:extLst>
          </p:cNvPr>
          <p:cNvSpPr txBox="1">
            <a:spLocks noGrp="1"/>
          </p:cNvSpPr>
          <p:nvPr>
            <p:ph type="title" idx="4294967295"/>
          </p:nvPr>
        </p:nvSpPr>
        <p:spPr>
          <a:xfrm>
            <a:off x="0"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Where did the materials to build Must Farm come from?</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reconstruction drawing showing three people using Bronze Age axes to chop down trees and cut off branches">
            <a:extLst>
              <a:ext uri="{FF2B5EF4-FFF2-40B4-BE49-F238E27FC236}">
                <a16:creationId xmlns:a16="http://schemas.microsoft.com/office/drawing/2014/main" id="{5A57511D-EB57-9E4F-522A-549776D943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052947"/>
            <a:ext cx="7555345" cy="5220288"/>
          </a:xfrm>
          <a:prstGeom prst="rect">
            <a:avLst/>
          </a:prstGeom>
        </p:spPr>
      </p:pic>
      <p:grpSp>
        <p:nvGrpSpPr>
          <p:cNvPr id="3" name="Group 2">
            <a:extLst>
              <a:ext uri="{FF2B5EF4-FFF2-40B4-BE49-F238E27FC236}">
                <a16:creationId xmlns:a16="http://schemas.microsoft.com/office/drawing/2014/main" id="{400CA35A-4F15-93A3-5076-3737DA1F510C}"/>
              </a:ext>
              <a:ext uri="{C183D7F6-B498-43B3-948B-1728B52AA6E4}">
                <adec:decorative xmlns:adec="http://schemas.microsoft.com/office/drawing/2017/decorative" val="1"/>
              </a:ext>
            </a:extLst>
          </p:cNvPr>
          <p:cNvGrpSpPr/>
          <p:nvPr/>
        </p:nvGrpSpPr>
        <p:grpSpPr>
          <a:xfrm>
            <a:off x="7622362" y="1616363"/>
            <a:ext cx="4498109" cy="3943927"/>
            <a:chOff x="7426036" y="1597891"/>
            <a:chExt cx="4498109" cy="3943927"/>
          </a:xfrm>
        </p:grpSpPr>
        <p:sp>
          <p:nvSpPr>
            <p:cNvPr id="9" name="Rectangle: Rounded Corners 8">
              <a:extLst>
                <a:ext uri="{FF2B5EF4-FFF2-40B4-BE49-F238E27FC236}">
                  <a16:creationId xmlns:a16="http://schemas.microsoft.com/office/drawing/2014/main" id="{508D777F-AC9C-FB78-B6BB-BBDC40985767}"/>
                </a:ext>
                <a:ext uri="{C183D7F6-B498-43B3-948B-1728B52AA6E4}">
                  <adec:decorative xmlns:adec="http://schemas.microsoft.com/office/drawing/2017/decorative" val="1"/>
                </a:ext>
              </a:extLst>
            </p:cNvPr>
            <p:cNvSpPr/>
            <p:nvPr/>
          </p:nvSpPr>
          <p:spPr>
            <a:xfrm>
              <a:off x="7426036" y="1597891"/>
              <a:ext cx="4498109" cy="3943927"/>
            </a:xfrm>
            <a:prstGeom prst="roundRect">
              <a:avLst>
                <a:gd name="adj" fmla="val 2292"/>
              </a:avLst>
            </a:prstGeom>
            <a:solidFill>
              <a:srgbClr val="1D4289"/>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CA3E218-4B81-7F2A-6E6D-471911DACE81}"/>
                </a:ext>
              </a:extLst>
            </p:cNvPr>
            <p:cNvSpPr txBox="1"/>
            <p:nvPr/>
          </p:nvSpPr>
          <p:spPr>
            <a:xfrm>
              <a:off x="7703128" y="1985820"/>
              <a:ext cx="3999347" cy="3416320"/>
            </a:xfrm>
            <a:prstGeom prst="rect">
              <a:avLst/>
            </a:prstGeom>
            <a:noFill/>
          </p:spPr>
          <p:txBody>
            <a:bodyPr wrap="square" rtlCol="0">
              <a:spAutoFit/>
            </a:bodyPr>
            <a:lstStyle/>
            <a:p>
              <a:pPr algn="l" rtl="0" fontAlgn="base"/>
              <a:r>
                <a:rPr lang="en-US" sz="1800" b="0" i="0" dirty="0">
                  <a:solidFill>
                    <a:schemeClr val="bg1"/>
                  </a:solidFill>
                  <a:effectLst/>
                  <a:latin typeface="Calibri" panose="020F0502020204030204" pitchFamily="34" charset="0"/>
                </a:rPr>
                <a:t>Some of the trees, like </a:t>
              </a:r>
              <a:r>
                <a:rPr lang="en-US" sz="1800" b="1" i="0" dirty="0">
                  <a:solidFill>
                    <a:schemeClr val="bg1"/>
                  </a:solidFill>
                  <a:effectLst/>
                  <a:latin typeface="Calibri" panose="020F0502020204030204" pitchFamily="34" charset="0"/>
                </a:rPr>
                <a:t>oak</a:t>
              </a:r>
              <a:r>
                <a:rPr lang="en-US" sz="1800" b="0" i="0" dirty="0">
                  <a:solidFill>
                    <a:schemeClr val="bg1"/>
                  </a:solidFill>
                  <a:effectLst/>
                  <a:latin typeface="Calibri" panose="020F0502020204030204" pitchFamily="34" charset="0"/>
                </a:rPr>
                <a:t> and </a:t>
              </a:r>
              <a:r>
                <a:rPr lang="en-US" sz="1800" b="1" i="0" dirty="0">
                  <a:solidFill>
                    <a:schemeClr val="bg1"/>
                  </a:solidFill>
                  <a:effectLst/>
                  <a:latin typeface="Calibri" panose="020F0502020204030204" pitchFamily="34" charset="0"/>
                </a:rPr>
                <a:t>ash</a:t>
              </a:r>
              <a:r>
                <a:rPr lang="en-US" sz="1800" b="0" i="0" dirty="0">
                  <a:solidFill>
                    <a:schemeClr val="bg1"/>
                  </a:solidFill>
                  <a:effectLst/>
                  <a:latin typeface="Calibri" panose="020F0502020204030204" pitchFamily="34" charset="0"/>
                </a:rPr>
                <a:t>, grow in drier ground so the builders would have had to travel further away to find them and cut them down. </a:t>
              </a:r>
            </a:p>
            <a:p>
              <a:pPr algn="l" rtl="0" fontAlgn="base"/>
              <a:r>
                <a:rPr lang="en-US" sz="1800" b="0" i="0" dirty="0">
                  <a:solidFill>
                    <a:schemeClr val="bg1"/>
                  </a:solidFill>
                  <a:effectLst/>
                  <a:latin typeface="Calibri" panose="020F0502020204030204" pitchFamily="34" charset="0"/>
                </a:rPr>
                <a:t> </a:t>
              </a:r>
            </a:p>
            <a:p>
              <a:pPr algn="l" rtl="0" fontAlgn="base"/>
              <a:r>
                <a:rPr lang="en-US" sz="1800" b="0" i="0" dirty="0">
                  <a:solidFill>
                    <a:schemeClr val="bg1"/>
                  </a:solidFill>
                  <a:effectLst/>
                  <a:latin typeface="Calibri" panose="020F0502020204030204" pitchFamily="34" charset="0"/>
                </a:rPr>
                <a:t>After they had chopped the trees down people would have dragged them to the nearest river. The builders could then have floated the logs on the water making it easier to move them to where they needed to be.   </a:t>
              </a:r>
            </a:p>
            <a:p>
              <a:endParaRPr lang="en-GB" dirty="0"/>
            </a:p>
          </p:txBody>
        </p:sp>
      </p:grpSp>
    </p:spTree>
    <p:extLst>
      <p:ext uri="{BB962C8B-B14F-4D97-AF65-F5344CB8AC3E}">
        <p14:creationId xmlns:p14="http://schemas.microsoft.com/office/powerpoint/2010/main" val="182317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2DB074-9E47-FE1D-A8C7-37D8CF8321E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0" y="0"/>
            <a:ext cx="12192000" cy="6734237"/>
          </a:xfrm>
          <a:prstGeom prst="rect">
            <a:avLst/>
          </a:prstGeom>
        </p:spPr>
      </p:pic>
      <p:sp>
        <p:nvSpPr>
          <p:cNvPr id="3" name="Title 2">
            <a:extLst>
              <a:ext uri="{FF2B5EF4-FFF2-40B4-BE49-F238E27FC236}">
                <a16:creationId xmlns:a16="http://schemas.microsoft.com/office/drawing/2014/main" id="{EB21B9C9-1DF2-7B9F-9D5E-94FEA8FBC047}"/>
              </a:ext>
            </a:extLst>
          </p:cNvPr>
          <p:cNvSpPr txBox="1">
            <a:spLocks noGrp="1"/>
          </p:cNvSpPr>
          <p:nvPr>
            <p:ph type="title" idx="4294967295"/>
          </p:nvPr>
        </p:nvSpPr>
        <p:spPr>
          <a:xfrm>
            <a:off x="0" y="139695"/>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would a Must Farm house have looked like?</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reconstruction drawing showing one of the roundhouses built on stilts from Must Farm. Inside people are carrying out activities including carving and making cloth. ">
            <a:extLst>
              <a:ext uri="{FF2B5EF4-FFF2-40B4-BE49-F238E27FC236}">
                <a16:creationId xmlns:a16="http://schemas.microsoft.com/office/drawing/2014/main" id="{18DB4ED1-478C-0362-2314-1534ACAA6F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4152" y="1048248"/>
            <a:ext cx="4094191" cy="5215501"/>
          </a:xfrm>
          <a:prstGeom prst="rect">
            <a:avLst/>
          </a:prstGeom>
        </p:spPr>
      </p:pic>
      <p:grpSp>
        <p:nvGrpSpPr>
          <p:cNvPr id="18" name="Group 17">
            <a:extLst>
              <a:ext uri="{FF2B5EF4-FFF2-40B4-BE49-F238E27FC236}">
                <a16:creationId xmlns:a16="http://schemas.microsoft.com/office/drawing/2014/main" id="{ABE6B7F9-97F5-DC21-526E-6186A5B3A33E}"/>
              </a:ext>
              <a:ext uri="{C183D7F6-B498-43B3-948B-1728B52AA6E4}">
                <adec:decorative xmlns:adec="http://schemas.microsoft.com/office/drawing/2017/decorative" val="1"/>
              </a:ext>
            </a:extLst>
          </p:cNvPr>
          <p:cNvGrpSpPr/>
          <p:nvPr/>
        </p:nvGrpSpPr>
        <p:grpSpPr>
          <a:xfrm>
            <a:off x="125797" y="1204062"/>
            <a:ext cx="2566769" cy="5152204"/>
            <a:chOff x="125797" y="1204062"/>
            <a:chExt cx="2566769" cy="5152204"/>
          </a:xfrm>
        </p:grpSpPr>
        <p:sp>
          <p:nvSpPr>
            <p:cNvPr id="6" name="Rectangle: Rounded Corners 5">
              <a:extLst>
                <a:ext uri="{FF2B5EF4-FFF2-40B4-BE49-F238E27FC236}">
                  <a16:creationId xmlns:a16="http://schemas.microsoft.com/office/drawing/2014/main" id="{C93131BD-CB82-DE09-CCE1-97D80C5FF188}"/>
                </a:ext>
                <a:ext uri="{C183D7F6-B498-43B3-948B-1728B52AA6E4}">
                  <adec:decorative xmlns:adec="http://schemas.microsoft.com/office/drawing/2017/decorative" val="1"/>
                </a:ext>
              </a:extLst>
            </p:cNvPr>
            <p:cNvSpPr/>
            <p:nvPr/>
          </p:nvSpPr>
          <p:spPr>
            <a:xfrm>
              <a:off x="125797" y="1204062"/>
              <a:ext cx="2566769" cy="4885842"/>
            </a:xfrm>
            <a:prstGeom prst="roundRect">
              <a:avLst>
                <a:gd name="adj" fmla="val 2773"/>
              </a:avLst>
            </a:prstGeom>
            <a:solidFill>
              <a:srgbClr val="1C43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9819869-09A3-269D-6F92-F5D5CD198B5C}"/>
                </a:ext>
              </a:extLst>
            </p:cNvPr>
            <p:cNvSpPr txBox="1"/>
            <p:nvPr/>
          </p:nvSpPr>
          <p:spPr>
            <a:xfrm>
              <a:off x="206876" y="1277953"/>
              <a:ext cx="2448746" cy="5078313"/>
            </a:xfrm>
            <a:prstGeom prst="rect">
              <a:avLst/>
            </a:prstGeom>
            <a:noFill/>
          </p:spPr>
          <p:txBody>
            <a:bodyPr wrap="square" rtlCol="0">
              <a:spAutoFit/>
            </a:bodyPr>
            <a:lstStyle/>
            <a:p>
              <a:pPr algn="l" rtl="0" fontAlgn="base"/>
              <a:r>
                <a:rPr lang="en-US" sz="1800" b="0" i="0" dirty="0">
                  <a:solidFill>
                    <a:schemeClr val="bg1"/>
                  </a:solidFill>
                  <a:effectLst/>
                  <a:latin typeface="Calibri" panose="020F0502020204030204" pitchFamily="34" charset="0"/>
                </a:rPr>
                <a:t>Houses were built from two circles of posts which people then added walls, floors and roofs to.  </a:t>
              </a:r>
            </a:p>
            <a:p>
              <a:pPr algn="l" rtl="0" fontAlgn="base"/>
              <a:r>
                <a:rPr lang="en-US" sz="1800" b="0" i="0" dirty="0">
                  <a:solidFill>
                    <a:schemeClr val="bg1"/>
                  </a:solidFill>
                  <a:effectLst/>
                  <a:latin typeface="Calibri" panose="020F0502020204030204" pitchFamily="34" charset="0"/>
                </a:rPr>
                <a:t> </a:t>
              </a:r>
            </a:p>
            <a:p>
              <a:pPr algn="l" rtl="0" fontAlgn="base"/>
              <a:r>
                <a:rPr lang="en-US" dirty="0">
                  <a:solidFill>
                    <a:schemeClr val="bg1"/>
                  </a:solidFill>
                  <a:latin typeface="Calibri" panose="020F0502020204030204" pitchFamily="34" charset="0"/>
                </a:rPr>
                <a:t>T</a:t>
              </a:r>
              <a:r>
                <a:rPr lang="en-US" sz="1800" b="0" i="0" dirty="0">
                  <a:solidFill>
                    <a:schemeClr val="bg1"/>
                  </a:solidFill>
                  <a:effectLst/>
                  <a:latin typeface="Calibri" panose="020F0502020204030204" pitchFamily="34" charset="0"/>
                </a:rPr>
                <a:t>he buildings at Must Farm are circular in shape and are called </a:t>
              </a:r>
              <a:r>
                <a:rPr lang="en-US" sz="1800" b="1" i="0" dirty="0">
                  <a:solidFill>
                    <a:schemeClr val="bg1"/>
                  </a:solidFill>
                  <a:effectLst/>
                  <a:latin typeface="Calibri" panose="020F0502020204030204" pitchFamily="34" charset="0"/>
                </a:rPr>
                <a:t>roundhouses</a:t>
              </a:r>
              <a:r>
                <a:rPr lang="en-US" sz="1800" b="0" i="0" dirty="0">
                  <a:solidFill>
                    <a:schemeClr val="bg1"/>
                  </a:solidFill>
                  <a:effectLst/>
                  <a:latin typeface="Calibri" panose="020F0502020204030204" pitchFamily="34" charset="0"/>
                </a:rPr>
                <a:t>.</a:t>
              </a:r>
            </a:p>
            <a:p>
              <a:pPr algn="l" rtl="0" fontAlgn="base"/>
              <a:endParaRPr lang="en-US" dirty="0">
                <a:solidFill>
                  <a:schemeClr val="bg1"/>
                </a:solidFill>
                <a:latin typeface="Calibri" panose="020F0502020204030204" pitchFamily="34" charset="0"/>
              </a:endParaRPr>
            </a:p>
            <a:p>
              <a:pPr algn="l" rtl="0" fontAlgn="base"/>
              <a:r>
                <a:rPr lang="en-US" sz="1800" b="0" i="0" dirty="0">
                  <a:solidFill>
                    <a:schemeClr val="bg1"/>
                  </a:solidFill>
                  <a:effectLst/>
                  <a:latin typeface="Calibri" panose="020F0502020204030204" pitchFamily="34" charset="0"/>
                </a:rPr>
                <a:t>Archaeologists find lots of roundhouses but the ones at Must Farm are special because they were built on </a:t>
              </a:r>
              <a:r>
                <a:rPr lang="en-US" sz="1800" b="1" i="0" dirty="0">
                  <a:solidFill>
                    <a:schemeClr val="bg1"/>
                  </a:solidFill>
                  <a:effectLst/>
                  <a:latin typeface="Calibri" panose="020F0502020204030204" pitchFamily="34" charset="0"/>
                </a:rPr>
                <a:t>stilts</a:t>
              </a:r>
              <a:r>
                <a:rPr lang="en-US" sz="1800" b="0" i="0" dirty="0">
                  <a:solidFill>
                    <a:schemeClr val="bg1"/>
                  </a:solidFill>
                  <a:effectLst/>
                  <a:latin typeface="Calibri" panose="020F0502020204030204" pitchFamily="34" charset="0"/>
                </a:rPr>
                <a:t> over a river.  </a:t>
              </a:r>
            </a:p>
            <a:p>
              <a:endParaRPr lang="en-GB" dirty="0"/>
            </a:p>
          </p:txBody>
        </p:sp>
      </p:grpSp>
      <p:grpSp>
        <p:nvGrpSpPr>
          <p:cNvPr id="4" name="Group 3" descr="A close up photograph of wattle, showing lots of small dark brown pieces of wood woven together to make a panel.">
            <a:extLst>
              <a:ext uri="{FF2B5EF4-FFF2-40B4-BE49-F238E27FC236}">
                <a16:creationId xmlns:a16="http://schemas.microsoft.com/office/drawing/2014/main" id="{6766B191-B522-5AE4-9435-F83EF3069A97}"/>
              </a:ext>
            </a:extLst>
          </p:cNvPr>
          <p:cNvGrpSpPr/>
          <p:nvPr/>
        </p:nvGrpSpPr>
        <p:grpSpPr>
          <a:xfrm>
            <a:off x="3325096" y="1331637"/>
            <a:ext cx="2227690" cy="2645503"/>
            <a:chOff x="3325096" y="1331637"/>
            <a:chExt cx="2227690" cy="2645503"/>
          </a:xfrm>
        </p:grpSpPr>
        <p:pic>
          <p:nvPicPr>
            <p:cNvPr id="13" name="Picture 12" descr="A close up photograph of wattle, showing lots of small dark brown pieces of wood woven together to make a panel. ">
              <a:extLst>
                <a:ext uri="{FF2B5EF4-FFF2-40B4-BE49-F238E27FC236}">
                  <a16:creationId xmlns:a16="http://schemas.microsoft.com/office/drawing/2014/main" id="{6B93ADBC-87E0-32C5-3981-C7BA3F7533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25096" y="1331637"/>
              <a:ext cx="2091443" cy="1395811"/>
            </a:xfrm>
            <a:prstGeom prst="rect">
              <a:avLst/>
            </a:prstGeom>
            <a:ln w="76200">
              <a:solidFill>
                <a:srgbClr val="F2C75C"/>
              </a:solidFill>
            </a:ln>
          </p:spPr>
        </p:pic>
        <p:cxnSp>
          <p:nvCxnSpPr>
            <p:cNvPr id="21" name="Straight Arrow Connector 20">
              <a:extLst>
                <a:ext uri="{FF2B5EF4-FFF2-40B4-BE49-F238E27FC236}">
                  <a16:creationId xmlns:a16="http://schemas.microsoft.com/office/drawing/2014/main" id="{004006BE-E782-190C-7515-53F95E5082FB}"/>
                </a:ext>
                <a:ext uri="{C183D7F6-B498-43B3-948B-1728B52AA6E4}">
                  <adec:decorative xmlns:adec="http://schemas.microsoft.com/office/drawing/2017/decorative" val="1"/>
                </a:ext>
              </a:extLst>
            </p:cNvPr>
            <p:cNvCxnSpPr>
              <a:cxnSpLocks/>
            </p:cNvCxnSpPr>
            <p:nvPr/>
          </p:nvCxnSpPr>
          <p:spPr>
            <a:xfrm>
              <a:off x="5109772" y="2776574"/>
              <a:ext cx="443014" cy="1200566"/>
            </a:xfrm>
            <a:prstGeom prst="straightConnector1">
              <a:avLst/>
            </a:prstGeom>
            <a:ln w="38100">
              <a:solidFill>
                <a:srgbClr val="F2C75C"/>
              </a:solidFill>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2EEF3B89-01D8-5980-9A3C-B0ADF47A791D}"/>
                </a:ext>
              </a:extLst>
            </p:cNvPr>
            <p:cNvSpPr txBox="1"/>
            <p:nvPr/>
          </p:nvSpPr>
          <p:spPr>
            <a:xfrm>
              <a:off x="3802161" y="2770869"/>
              <a:ext cx="1136066" cy="369332"/>
            </a:xfrm>
            <a:prstGeom prst="rect">
              <a:avLst/>
            </a:prstGeom>
            <a:noFill/>
          </p:spPr>
          <p:txBody>
            <a:bodyPr wrap="square" rtlCol="0">
              <a:spAutoFit/>
            </a:bodyPr>
            <a:lstStyle/>
            <a:p>
              <a:pPr algn="ct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Wattle</a:t>
              </a:r>
              <a:endParaRPr lang="en-GB"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 name="Group 1" descr="A photograph taken from the side, showing several thin pieces of wood going into the ground. A red and white scale bar is at the top showing how big the pieces of wood are.">
            <a:extLst>
              <a:ext uri="{FF2B5EF4-FFF2-40B4-BE49-F238E27FC236}">
                <a16:creationId xmlns:a16="http://schemas.microsoft.com/office/drawing/2014/main" id="{72BB6E29-82A3-905D-B4AA-9663986479CA}"/>
              </a:ext>
            </a:extLst>
          </p:cNvPr>
          <p:cNvGrpSpPr/>
          <p:nvPr/>
        </p:nvGrpSpPr>
        <p:grpSpPr>
          <a:xfrm>
            <a:off x="2862498" y="4254121"/>
            <a:ext cx="3359288" cy="1758961"/>
            <a:chOff x="2862498" y="4254121"/>
            <a:chExt cx="3359288" cy="1758961"/>
          </a:xfrm>
        </p:grpSpPr>
        <p:pic>
          <p:nvPicPr>
            <p:cNvPr id="9" name="Picture 8" descr="A photograph taken from the side, showing several thin pieces of wood going into the ground. A red and white scale bar is at the top showing how big the pieces of wood are. ">
              <a:extLst>
                <a:ext uri="{FF2B5EF4-FFF2-40B4-BE49-F238E27FC236}">
                  <a16:creationId xmlns:a16="http://schemas.microsoft.com/office/drawing/2014/main" id="{8FE04AD8-DFE6-C056-CFA9-C8F3155396C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26051" y="4313987"/>
              <a:ext cx="1903916" cy="1269897"/>
            </a:xfrm>
            <a:prstGeom prst="rect">
              <a:avLst/>
            </a:prstGeom>
            <a:ln w="76200">
              <a:solidFill>
                <a:srgbClr val="F2C75C"/>
              </a:solidFill>
            </a:ln>
          </p:spPr>
        </p:pic>
        <p:cxnSp>
          <p:nvCxnSpPr>
            <p:cNvPr id="25" name="Straight Arrow Connector 24">
              <a:extLst>
                <a:ext uri="{FF2B5EF4-FFF2-40B4-BE49-F238E27FC236}">
                  <a16:creationId xmlns:a16="http://schemas.microsoft.com/office/drawing/2014/main" id="{E37B9ACA-4A85-917F-5BFB-C3B3495D5612}"/>
                </a:ext>
              </a:extLst>
            </p:cNvPr>
            <p:cNvCxnSpPr>
              <a:cxnSpLocks/>
            </p:cNvCxnSpPr>
            <p:nvPr/>
          </p:nvCxnSpPr>
          <p:spPr>
            <a:xfrm flipV="1">
              <a:off x="4953941" y="4254121"/>
              <a:ext cx="1267845" cy="732679"/>
            </a:xfrm>
            <a:prstGeom prst="straightConnector1">
              <a:avLst/>
            </a:prstGeom>
            <a:ln w="38100">
              <a:solidFill>
                <a:srgbClr val="F2C75C"/>
              </a:solidFill>
              <a:tailEnd type="triangle"/>
            </a:ln>
          </p:spPr>
          <p:style>
            <a:lnRef idx="2">
              <a:schemeClr val="accent2"/>
            </a:lnRef>
            <a:fillRef idx="0">
              <a:schemeClr val="accent2"/>
            </a:fillRef>
            <a:effectRef idx="1">
              <a:schemeClr val="accent2"/>
            </a:effectRef>
            <a:fontRef idx="minor">
              <a:schemeClr val="tx1"/>
            </a:fontRef>
          </p:style>
        </p:cxnSp>
        <p:sp>
          <p:nvSpPr>
            <p:cNvPr id="40" name="TextBox 39">
              <a:extLst>
                <a:ext uri="{FF2B5EF4-FFF2-40B4-BE49-F238E27FC236}">
                  <a16:creationId xmlns:a16="http://schemas.microsoft.com/office/drawing/2014/main" id="{C31E05D7-591C-554C-9237-56444040AA21}"/>
                </a:ext>
              </a:extLst>
            </p:cNvPr>
            <p:cNvSpPr txBox="1"/>
            <p:nvPr/>
          </p:nvSpPr>
          <p:spPr>
            <a:xfrm>
              <a:off x="2862498" y="5643750"/>
              <a:ext cx="2091443" cy="369332"/>
            </a:xfrm>
            <a:prstGeom prst="rect">
              <a:avLst/>
            </a:prstGeom>
            <a:noFill/>
          </p:spPr>
          <p:txBody>
            <a:bodyPr wrap="square" rtlCol="0">
              <a:spAutoFit/>
            </a:bodyPr>
            <a:lstStyle/>
            <a:p>
              <a:pPr algn="ct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Arched Supports</a:t>
              </a:r>
              <a:endParaRPr lang="en-GB"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descr="A photograph showing lots of straight, big, long pieces of wood laid out on the ground with an archaeologist looking at them. These big pieces of wood were rafters.">
            <a:extLst>
              <a:ext uri="{FF2B5EF4-FFF2-40B4-BE49-F238E27FC236}">
                <a16:creationId xmlns:a16="http://schemas.microsoft.com/office/drawing/2014/main" id="{3198A7ED-815C-AD68-3C5C-0676028BC70A}"/>
              </a:ext>
            </a:extLst>
          </p:cNvPr>
          <p:cNvGrpSpPr/>
          <p:nvPr/>
        </p:nvGrpSpPr>
        <p:grpSpPr>
          <a:xfrm>
            <a:off x="8017164" y="2396129"/>
            <a:ext cx="3967960" cy="1705566"/>
            <a:chOff x="8017164" y="2396129"/>
            <a:chExt cx="3967960" cy="1705566"/>
          </a:xfrm>
        </p:grpSpPr>
        <p:pic>
          <p:nvPicPr>
            <p:cNvPr id="15" name="Picture 14">
              <a:extLst>
                <a:ext uri="{FF2B5EF4-FFF2-40B4-BE49-F238E27FC236}">
                  <a16:creationId xmlns:a16="http://schemas.microsoft.com/office/drawing/2014/main" id="{A09D9522-4ED4-8991-8896-4DD0096FE1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59577" y="2396129"/>
              <a:ext cx="1925547" cy="1283385"/>
            </a:xfrm>
            <a:prstGeom prst="rect">
              <a:avLst/>
            </a:prstGeom>
            <a:ln w="76200">
              <a:solidFill>
                <a:srgbClr val="F2C75C"/>
              </a:solidFill>
            </a:ln>
          </p:spPr>
        </p:pic>
        <p:cxnSp>
          <p:nvCxnSpPr>
            <p:cNvPr id="28" name="Straight Arrow Connector 27">
              <a:extLst>
                <a:ext uri="{FF2B5EF4-FFF2-40B4-BE49-F238E27FC236}">
                  <a16:creationId xmlns:a16="http://schemas.microsoft.com/office/drawing/2014/main" id="{23DD3654-7063-8065-B6B7-AF76EB2B89E0}"/>
                </a:ext>
              </a:extLst>
            </p:cNvPr>
            <p:cNvCxnSpPr>
              <a:cxnSpLocks/>
            </p:cNvCxnSpPr>
            <p:nvPr/>
          </p:nvCxnSpPr>
          <p:spPr>
            <a:xfrm flipH="1" flipV="1">
              <a:off x="8017164" y="3056398"/>
              <a:ext cx="2023170" cy="83803"/>
            </a:xfrm>
            <a:prstGeom prst="straightConnector1">
              <a:avLst/>
            </a:prstGeom>
            <a:ln w="38100">
              <a:solidFill>
                <a:srgbClr val="F2C75C"/>
              </a:solidFill>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92F2BC54-67F1-B7D6-F1C7-00C13067D842}"/>
                </a:ext>
              </a:extLst>
            </p:cNvPr>
            <p:cNvSpPr txBox="1"/>
            <p:nvPr/>
          </p:nvSpPr>
          <p:spPr>
            <a:xfrm>
              <a:off x="10585028" y="3732363"/>
              <a:ext cx="1136066" cy="369332"/>
            </a:xfrm>
            <a:prstGeom prst="rect">
              <a:avLst/>
            </a:prstGeom>
            <a:noFill/>
          </p:spPr>
          <p:txBody>
            <a:bodyPr wrap="square" rtlCol="0">
              <a:spAutoFit/>
            </a:bodyPr>
            <a:lstStyle/>
            <a:p>
              <a:pPr algn="ct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Rafters</a:t>
              </a:r>
              <a:endParaRPr lang="en-GB"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6" name="Group 15" descr="A photograph showing the top of an orangey-brown straight wooden post sticking out of the ground.">
            <a:extLst>
              <a:ext uri="{FF2B5EF4-FFF2-40B4-BE49-F238E27FC236}">
                <a16:creationId xmlns:a16="http://schemas.microsoft.com/office/drawing/2014/main" id="{7CEFC148-D1D6-89F1-7BAF-792B033AFA02}"/>
              </a:ext>
            </a:extLst>
          </p:cNvPr>
          <p:cNvGrpSpPr/>
          <p:nvPr/>
        </p:nvGrpSpPr>
        <p:grpSpPr>
          <a:xfrm>
            <a:off x="8624216" y="3950561"/>
            <a:ext cx="1778054" cy="2253301"/>
            <a:chOff x="8624216" y="3950561"/>
            <a:chExt cx="1778054" cy="2253301"/>
          </a:xfrm>
        </p:grpSpPr>
        <p:pic>
          <p:nvPicPr>
            <p:cNvPr id="17" name="Picture 16">
              <a:extLst>
                <a:ext uri="{FF2B5EF4-FFF2-40B4-BE49-F238E27FC236}">
                  <a16:creationId xmlns:a16="http://schemas.microsoft.com/office/drawing/2014/main" id="{5E3B205F-0B9B-6A2D-8228-F384E8BF8CF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65949" y="3950561"/>
              <a:ext cx="1236321" cy="1854482"/>
            </a:xfrm>
            <a:prstGeom prst="rect">
              <a:avLst/>
            </a:prstGeom>
            <a:ln w="76200">
              <a:solidFill>
                <a:srgbClr val="F2C75C"/>
              </a:solidFill>
            </a:ln>
          </p:spPr>
        </p:pic>
        <p:cxnSp>
          <p:nvCxnSpPr>
            <p:cNvPr id="35" name="Straight Arrow Connector 34">
              <a:extLst>
                <a:ext uri="{FF2B5EF4-FFF2-40B4-BE49-F238E27FC236}">
                  <a16:creationId xmlns:a16="http://schemas.microsoft.com/office/drawing/2014/main" id="{13F87F85-E5B4-E640-06D7-FABFDFDE538C}"/>
                </a:ext>
              </a:extLst>
            </p:cNvPr>
            <p:cNvCxnSpPr>
              <a:cxnSpLocks/>
            </p:cNvCxnSpPr>
            <p:nvPr/>
          </p:nvCxnSpPr>
          <p:spPr>
            <a:xfrm flipH="1" flipV="1">
              <a:off x="8624216" y="5061527"/>
              <a:ext cx="473602" cy="73054"/>
            </a:xfrm>
            <a:prstGeom prst="straightConnector1">
              <a:avLst/>
            </a:prstGeom>
            <a:ln w="38100">
              <a:solidFill>
                <a:srgbClr val="F2C75C"/>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7863C242-4B45-15FD-CBF5-D311D493EAA9}"/>
                </a:ext>
              </a:extLst>
            </p:cNvPr>
            <p:cNvSpPr txBox="1"/>
            <p:nvPr/>
          </p:nvSpPr>
          <p:spPr>
            <a:xfrm>
              <a:off x="9266204" y="5834530"/>
              <a:ext cx="1136066" cy="369332"/>
            </a:xfrm>
            <a:prstGeom prst="rect">
              <a:avLst/>
            </a:prstGeom>
            <a:noFill/>
          </p:spPr>
          <p:txBody>
            <a:bodyPr wrap="square" rtlCol="0">
              <a:spAutoFit/>
            </a:bodyPr>
            <a:lstStyle/>
            <a:p>
              <a:pPr algn="ct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Piles</a:t>
              </a:r>
              <a:endParaRPr lang="en-GB"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2" name="Group 11" descr="A photograph showing an area of light grey clay covered by a dark brown layer of mud.">
            <a:extLst>
              <a:ext uri="{FF2B5EF4-FFF2-40B4-BE49-F238E27FC236}">
                <a16:creationId xmlns:a16="http://schemas.microsoft.com/office/drawing/2014/main" id="{D9B2BA2F-5D68-2D79-DEE9-61816D8E2B0F}"/>
              </a:ext>
            </a:extLst>
          </p:cNvPr>
          <p:cNvGrpSpPr/>
          <p:nvPr/>
        </p:nvGrpSpPr>
        <p:grpSpPr>
          <a:xfrm>
            <a:off x="7165910" y="1214129"/>
            <a:ext cx="3733828" cy="1571222"/>
            <a:chOff x="7165910" y="1214129"/>
            <a:chExt cx="3733828" cy="1571222"/>
          </a:xfrm>
        </p:grpSpPr>
        <p:pic>
          <p:nvPicPr>
            <p:cNvPr id="19" name="Picture 18">
              <a:extLst>
                <a:ext uri="{FF2B5EF4-FFF2-40B4-BE49-F238E27FC236}">
                  <a16:creationId xmlns:a16="http://schemas.microsoft.com/office/drawing/2014/main" id="{9BD9947B-7F26-9B5D-4003-CD8D1523C92C}"/>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8374081" y="1297542"/>
              <a:ext cx="1317486" cy="1487809"/>
            </a:xfrm>
            <a:prstGeom prst="rect">
              <a:avLst/>
            </a:prstGeom>
            <a:ln w="76200">
              <a:solidFill>
                <a:srgbClr val="F2C75C"/>
              </a:solidFill>
            </a:ln>
          </p:spPr>
        </p:pic>
        <p:sp>
          <p:nvSpPr>
            <p:cNvPr id="43" name="TextBox 42">
              <a:extLst>
                <a:ext uri="{FF2B5EF4-FFF2-40B4-BE49-F238E27FC236}">
                  <a16:creationId xmlns:a16="http://schemas.microsoft.com/office/drawing/2014/main" id="{37C0AF29-4A62-C8C4-25C1-7739F0A1C812}"/>
                </a:ext>
              </a:extLst>
            </p:cNvPr>
            <p:cNvSpPr txBox="1"/>
            <p:nvPr/>
          </p:nvSpPr>
          <p:spPr>
            <a:xfrm>
              <a:off x="9763672" y="1214129"/>
              <a:ext cx="1136066" cy="369332"/>
            </a:xfrm>
            <a:prstGeom prst="rect">
              <a:avLst/>
            </a:prstGeom>
            <a:noFill/>
          </p:spPr>
          <p:txBody>
            <a:bodyPr wrap="square" rtlCol="0">
              <a:spAutoFit/>
            </a:bodyPr>
            <a:lstStyle/>
            <a:p>
              <a:pPr algn="ct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Clay Area</a:t>
              </a:r>
              <a:endParaRPr lang="en-GB"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1" name="Straight Arrow Connector 10">
              <a:extLst>
                <a:ext uri="{FF2B5EF4-FFF2-40B4-BE49-F238E27FC236}">
                  <a16:creationId xmlns:a16="http://schemas.microsoft.com/office/drawing/2014/main" id="{AA96E69B-74F3-56B4-95B7-B9AD07A19367}"/>
                </a:ext>
              </a:extLst>
            </p:cNvPr>
            <p:cNvCxnSpPr>
              <a:cxnSpLocks/>
            </p:cNvCxnSpPr>
            <p:nvPr/>
          </p:nvCxnSpPr>
          <p:spPr>
            <a:xfrm flipH="1">
              <a:off x="7165910" y="1763333"/>
              <a:ext cx="1208171" cy="471774"/>
            </a:xfrm>
            <a:prstGeom prst="straightConnector1">
              <a:avLst/>
            </a:prstGeom>
            <a:ln w="38100">
              <a:solidFill>
                <a:srgbClr val="F2C75C"/>
              </a:solidFill>
              <a:tailEnd type="triangle"/>
            </a:ln>
          </p:spPr>
          <p:style>
            <a:lnRef idx="2">
              <a:schemeClr val="accent1"/>
            </a:lnRef>
            <a:fillRef idx="0">
              <a:schemeClr val="accent1"/>
            </a:fillRef>
            <a:effectRef idx="1">
              <a:schemeClr val="accent1"/>
            </a:effectRef>
            <a:fontRef idx="minor">
              <a:schemeClr val="tx1"/>
            </a:fontRef>
          </p:style>
        </p:cxnSp>
      </p:grpSp>
      <p:sp>
        <p:nvSpPr>
          <p:cNvPr id="8" name="TextBox 7">
            <a:extLst>
              <a:ext uri="{FF2B5EF4-FFF2-40B4-BE49-F238E27FC236}">
                <a16:creationId xmlns:a16="http://schemas.microsoft.com/office/drawing/2014/main" id="{34F1732B-B2D5-3F98-5ECF-FA35E90DDCD3}"/>
              </a:ext>
            </a:extLst>
          </p:cNvPr>
          <p:cNvSpPr txBox="1"/>
          <p:nvPr/>
        </p:nvSpPr>
        <p:spPr>
          <a:xfrm>
            <a:off x="3047238" y="3244334"/>
            <a:ext cx="6094476" cy="369332"/>
          </a:xfrm>
          <a:prstGeom prst="rect">
            <a:avLst/>
          </a:prstGeom>
          <a:noFill/>
        </p:spPr>
        <p:txBody>
          <a:bodyPr wrap="square">
            <a:spAutoFit/>
          </a:bodyPr>
          <a:lstStyle/>
          <a:p>
            <a:r>
              <a:rPr lang="en-GB" b="0" i="0" dirty="0">
                <a:solidFill>
                  <a:srgbClr val="FFFFFF"/>
                </a:solidFill>
                <a:effectLst/>
                <a:latin typeface="Arial" panose="020B0604020202020204" pitchFamily="34" charset="0"/>
              </a:rPr>
              <a:t>#1d4289</a:t>
            </a:r>
            <a:endParaRPr lang="en-GB" dirty="0"/>
          </a:p>
        </p:txBody>
      </p:sp>
    </p:spTree>
    <p:extLst>
      <p:ext uri="{BB962C8B-B14F-4D97-AF65-F5344CB8AC3E}">
        <p14:creationId xmlns:p14="http://schemas.microsoft.com/office/powerpoint/2010/main" val="413168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3E98F2-0959-3070-BE7F-EBF9F4A7EC6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Making Must Farm’s walls and floors</a:t>
            </a:r>
          </a:p>
        </p:txBody>
      </p:sp>
      <p:grpSp>
        <p:nvGrpSpPr>
          <p:cNvPr id="18" name="Group 17" descr="A black and white archaeologists drawing of a wattle walkway that survived at Must Farm. The walkway is made up of lots of small grey lines marking each of the pieces of wood used to make it.">
            <a:extLst>
              <a:ext uri="{FF2B5EF4-FFF2-40B4-BE49-F238E27FC236}">
                <a16:creationId xmlns:a16="http://schemas.microsoft.com/office/drawing/2014/main" id="{705E8E1D-32E6-E602-2F14-F6866BF6B3DC}"/>
              </a:ext>
            </a:extLst>
          </p:cNvPr>
          <p:cNvGrpSpPr/>
          <p:nvPr/>
        </p:nvGrpSpPr>
        <p:grpSpPr>
          <a:xfrm>
            <a:off x="250447" y="184876"/>
            <a:ext cx="6368057" cy="3229446"/>
            <a:chOff x="250447" y="184876"/>
            <a:chExt cx="6368057" cy="3229446"/>
          </a:xfrm>
        </p:grpSpPr>
        <p:pic>
          <p:nvPicPr>
            <p:cNvPr id="8" name="Picture 7" descr="A black and white archaeologists drawing of a wattle walkway that survived at Must Farm. The walkway is made up of lots of small grey lines marking each of the pieces of wood used to make it. ">
              <a:extLst>
                <a:ext uri="{FF2B5EF4-FFF2-40B4-BE49-F238E27FC236}">
                  <a16:creationId xmlns:a16="http://schemas.microsoft.com/office/drawing/2014/main" id="{15164861-E6F5-25DF-DDCD-38D6BEF592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447" y="1653482"/>
              <a:ext cx="6368057" cy="1760840"/>
            </a:xfrm>
            <a:prstGeom prst="rect">
              <a:avLst/>
            </a:prstGeom>
          </p:spPr>
        </p:pic>
        <p:sp>
          <p:nvSpPr>
            <p:cNvPr id="9" name="Rectangle: Rounded Corners 8">
              <a:extLst>
                <a:ext uri="{FF2B5EF4-FFF2-40B4-BE49-F238E27FC236}">
                  <a16:creationId xmlns:a16="http://schemas.microsoft.com/office/drawing/2014/main" id="{62B332E4-6D14-BDDB-A147-9EEEF9F12B12}"/>
                </a:ext>
              </a:extLst>
            </p:cNvPr>
            <p:cNvSpPr/>
            <p:nvPr/>
          </p:nvSpPr>
          <p:spPr>
            <a:xfrm>
              <a:off x="295561" y="184876"/>
              <a:ext cx="6154758" cy="1376069"/>
            </a:xfrm>
            <a:prstGeom prst="roundRect">
              <a:avLst>
                <a:gd name="adj" fmla="val 5370"/>
              </a:avLst>
            </a:prstGeom>
            <a:solidFill>
              <a:srgbClr val="FBC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E620D0B-299C-664F-2954-598B24299B8B}"/>
                </a:ext>
              </a:extLst>
            </p:cNvPr>
            <p:cNvSpPr txBox="1"/>
            <p:nvPr/>
          </p:nvSpPr>
          <p:spPr>
            <a:xfrm>
              <a:off x="413782" y="286649"/>
              <a:ext cx="5892803" cy="1477328"/>
            </a:xfrm>
            <a:prstGeom prst="rect">
              <a:avLst/>
            </a:prstGeom>
            <a:noFill/>
          </p:spPr>
          <p:txBody>
            <a:bodyPr wrap="square" rtlCol="0">
              <a:spAutoFit/>
            </a:bodyPr>
            <a:lstStyle/>
            <a:p>
              <a:pPr algn="l" rtl="0" fontAlgn="base"/>
              <a:r>
                <a:rPr lang="en-US" sz="1800" b="0" i="0" dirty="0">
                  <a:effectLst/>
                  <a:latin typeface="Calibri" panose="020F0502020204030204" pitchFamily="34" charset="0"/>
                </a:rPr>
                <a:t>The floors and walkways over the river at Must Farm would have been made by weaving together smaller pieces of wood to make </a:t>
              </a:r>
              <a:r>
                <a:rPr lang="en-US" sz="1800" b="1" i="0" dirty="0">
                  <a:effectLst/>
                  <a:latin typeface="Calibri" panose="020F0502020204030204" pitchFamily="34" charset="0"/>
                </a:rPr>
                <a:t>wattle</a:t>
              </a:r>
              <a:r>
                <a:rPr lang="en-US" sz="1800" b="0" i="0" dirty="0">
                  <a:effectLst/>
                  <a:latin typeface="Calibri" panose="020F0502020204030204" pitchFamily="34" charset="0"/>
                </a:rPr>
                <a:t> panels. These would probably have been springy to walk around on. </a:t>
              </a:r>
            </a:p>
            <a:p>
              <a:pPr algn="l" rtl="0" fontAlgn="base"/>
              <a:r>
                <a:rPr lang="en-US" sz="1800" b="0" i="0" dirty="0">
                  <a:solidFill>
                    <a:schemeClr val="bg1"/>
                  </a:solidFill>
                  <a:effectLst/>
                  <a:latin typeface="Calibri" panose="020F0502020204030204" pitchFamily="34" charset="0"/>
                </a:rPr>
                <a:t> </a:t>
              </a:r>
            </a:p>
          </p:txBody>
        </p:sp>
      </p:grpSp>
      <p:grpSp>
        <p:nvGrpSpPr>
          <p:cNvPr id="20" name="Group 19">
            <a:extLst>
              <a:ext uri="{FF2B5EF4-FFF2-40B4-BE49-F238E27FC236}">
                <a16:creationId xmlns:a16="http://schemas.microsoft.com/office/drawing/2014/main" id="{ECF4EB0D-870E-A25B-519C-5A2C4D402846}"/>
              </a:ext>
              <a:ext uri="{C183D7F6-B498-43B3-948B-1728B52AA6E4}">
                <adec:decorative xmlns:adec="http://schemas.microsoft.com/office/drawing/2017/decorative" val="1"/>
              </a:ext>
            </a:extLst>
          </p:cNvPr>
          <p:cNvGrpSpPr/>
          <p:nvPr/>
        </p:nvGrpSpPr>
        <p:grpSpPr>
          <a:xfrm>
            <a:off x="4267200" y="4952372"/>
            <a:ext cx="7659611" cy="1143152"/>
            <a:chOff x="4267200" y="4952372"/>
            <a:chExt cx="7659611" cy="1143152"/>
          </a:xfrm>
        </p:grpSpPr>
        <p:sp>
          <p:nvSpPr>
            <p:cNvPr id="11" name="Rectangle: Rounded Corners 10">
              <a:extLst>
                <a:ext uri="{FF2B5EF4-FFF2-40B4-BE49-F238E27FC236}">
                  <a16:creationId xmlns:a16="http://schemas.microsoft.com/office/drawing/2014/main" id="{DB46B2CD-01B0-B645-AAD1-1147B65DD6B8}"/>
                </a:ext>
              </a:extLst>
            </p:cNvPr>
            <p:cNvSpPr/>
            <p:nvPr/>
          </p:nvSpPr>
          <p:spPr>
            <a:xfrm>
              <a:off x="4267200" y="4952372"/>
              <a:ext cx="7659611" cy="1143152"/>
            </a:xfrm>
            <a:prstGeom prst="roundRect">
              <a:avLst>
                <a:gd name="adj" fmla="val 7868"/>
              </a:avLst>
            </a:prstGeom>
            <a:solidFill>
              <a:srgbClr val="FBC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DF1F6E5-E6B9-4068-42AA-3E12468C4BDB}"/>
                </a:ext>
              </a:extLst>
            </p:cNvPr>
            <p:cNvSpPr txBox="1"/>
            <p:nvPr/>
          </p:nvSpPr>
          <p:spPr>
            <a:xfrm>
              <a:off x="4387273" y="5044909"/>
              <a:ext cx="7530301" cy="923330"/>
            </a:xfrm>
            <a:prstGeom prst="rect">
              <a:avLst/>
            </a:prstGeom>
            <a:noFill/>
          </p:spPr>
          <p:txBody>
            <a:bodyPr wrap="square" rtlCol="0">
              <a:spAutoFit/>
            </a:bodyPr>
            <a:lstStyle/>
            <a:p>
              <a:pPr algn="l" rtl="0" fontAlgn="base"/>
              <a:r>
                <a:rPr lang="en-US" sz="1800" b="0" i="0" dirty="0">
                  <a:effectLst/>
                  <a:latin typeface="Calibri" panose="020F0502020204030204" pitchFamily="34" charset="0"/>
                </a:rPr>
                <a:t>The walls would also have been made from wattle. Archaeologists think that the people living at Must Farm might have hung </a:t>
              </a:r>
              <a:r>
                <a:rPr lang="en-US" sz="1800" b="1" i="0" dirty="0">
                  <a:effectLst/>
                  <a:latin typeface="Calibri" panose="020F0502020204030204" pitchFamily="34" charset="0"/>
                </a:rPr>
                <a:t>animal skins</a:t>
              </a:r>
              <a:r>
                <a:rPr lang="en-US" sz="1800" b="0" i="0" dirty="0">
                  <a:effectLst/>
                  <a:latin typeface="Calibri" panose="020F0502020204030204" pitchFamily="34" charset="0"/>
                </a:rPr>
                <a:t> or </a:t>
              </a:r>
              <a:r>
                <a:rPr lang="en-US" sz="1800" b="1" i="0" dirty="0">
                  <a:effectLst/>
                  <a:latin typeface="Calibri" panose="020F0502020204030204" pitchFamily="34" charset="0"/>
                </a:rPr>
                <a:t>textiles</a:t>
              </a:r>
              <a:r>
                <a:rPr lang="en-US" sz="1800" b="0" i="0" dirty="0">
                  <a:effectLst/>
                  <a:latin typeface="Calibri" panose="020F0502020204030204" pitchFamily="34" charset="0"/>
                </a:rPr>
                <a:t> on the inside of the walls to help to keep them warm and stop wind getting inside.   </a:t>
              </a:r>
            </a:p>
          </p:txBody>
        </p:sp>
      </p:grpSp>
      <p:grpSp>
        <p:nvGrpSpPr>
          <p:cNvPr id="19" name="Group 18" descr="A photograph showing the wattle walkway on site at Must Farm. The sticks are a dark brown/black colour and form a long, rectangular piece of wood made of lots of woven sticks.">
            <a:extLst>
              <a:ext uri="{FF2B5EF4-FFF2-40B4-BE49-F238E27FC236}">
                <a16:creationId xmlns:a16="http://schemas.microsoft.com/office/drawing/2014/main" id="{9A2EEEB6-E278-9909-C4B1-5FC66A2CCAFF}"/>
              </a:ext>
            </a:extLst>
          </p:cNvPr>
          <p:cNvGrpSpPr/>
          <p:nvPr/>
        </p:nvGrpSpPr>
        <p:grpSpPr>
          <a:xfrm>
            <a:off x="413782" y="3581683"/>
            <a:ext cx="5699802" cy="2455846"/>
            <a:chOff x="413782" y="3581683"/>
            <a:chExt cx="5699802" cy="2455846"/>
          </a:xfrm>
        </p:grpSpPr>
        <p:pic>
          <p:nvPicPr>
            <p:cNvPr id="6" name="Picture 5" descr="A photograph showing the wattle walkway on site at Must Farm. The sticks are a dark brown/black colour and form a long, rectangular piece of wood made of lots of woven sticks. Around the outside is the dark grey mud from the river channel. ">
              <a:extLst>
                <a:ext uri="{FF2B5EF4-FFF2-40B4-BE49-F238E27FC236}">
                  <a16:creationId xmlns:a16="http://schemas.microsoft.com/office/drawing/2014/main" id="{E36AC98D-9F49-F18B-06AA-BFD2185F89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782" y="3670910"/>
              <a:ext cx="3550426" cy="2366619"/>
            </a:xfrm>
            <a:prstGeom prst="rect">
              <a:avLst/>
            </a:prstGeom>
            <a:ln w="76200">
              <a:solidFill>
                <a:srgbClr val="1C4388"/>
              </a:solidFill>
            </a:ln>
          </p:spPr>
        </p:pic>
        <p:sp>
          <p:nvSpPr>
            <p:cNvPr id="15" name="TextBox 14">
              <a:extLst>
                <a:ext uri="{FF2B5EF4-FFF2-40B4-BE49-F238E27FC236}">
                  <a16:creationId xmlns:a16="http://schemas.microsoft.com/office/drawing/2014/main" id="{A7B6CDEE-8F7D-9C1F-5992-FBA089F0679B}"/>
                </a:ext>
              </a:extLst>
            </p:cNvPr>
            <p:cNvSpPr txBox="1"/>
            <p:nvPr/>
          </p:nvSpPr>
          <p:spPr>
            <a:xfrm>
              <a:off x="4072348" y="3581683"/>
              <a:ext cx="2041236" cy="646331"/>
            </a:xfrm>
            <a:prstGeom prst="rect">
              <a:avLst/>
            </a:prstGeom>
            <a:noFill/>
          </p:spPr>
          <p:txBody>
            <a:bodyPr wrap="square">
              <a:spAutoFit/>
            </a:bodyPr>
            <a:lstStyle/>
            <a:p>
              <a:r>
                <a:rPr lang="en-US" b="1" dirty="0">
                  <a:solidFill>
                    <a:srgbClr val="002060"/>
                  </a:solidFill>
                </a:rPr>
                <a:t>Wattle</a:t>
              </a:r>
            </a:p>
            <a:p>
              <a:r>
                <a:rPr lang="en-US" b="1" dirty="0">
                  <a:solidFill>
                    <a:srgbClr val="002060"/>
                  </a:solidFill>
                </a:rPr>
                <a:t>Walkway</a:t>
              </a:r>
              <a:endParaRPr lang="en-GB" b="1" dirty="0">
                <a:solidFill>
                  <a:srgbClr val="002060"/>
                </a:solidFill>
              </a:endParaRPr>
            </a:p>
          </p:txBody>
        </p:sp>
      </p:grpSp>
      <p:pic>
        <p:nvPicPr>
          <p:cNvPr id="2" name="Picture 1">
            <a:extLst>
              <a:ext uri="{FF2B5EF4-FFF2-40B4-BE49-F238E27FC236}">
                <a16:creationId xmlns:a16="http://schemas.microsoft.com/office/drawing/2014/main" id="{A30A34C5-AACF-709D-2230-73EDA4CC6E9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10" y="6186418"/>
            <a:ext cx="12192000" cy="547819"/>
          </a:xfrm>
          <a:prstGeom prst="rect">
            <a:avLst/>
          </a:prstGeom>
        </p:spPr>
      </p:pic>
      <p:grpSp>
        <p:nvGrpSpPr>
          <p:cNvPr id="21" name="Group 20" descr="A reconstruction drawing showing two people making a wooden wattle panel that is becoming part of the wall of the roundhouse.">
            <a:extLst>
              <a:ext uri="{FF2B5EF4-FFF2-40B4-BE49-F238E27FC236}">
                <a16:creationId xmlns:a16="http://schemas.microsoft.com/office/drawing/2014/main" id="{D388C0A8-B2D3-2426-7C19-C10D03EAB240}"/>
              </a:ext>
            </a:extLst>
          </p:cNvPr>
          <p:cNvGrpSpPr/>
          <p:nvPr/>
        </p:nvGrpSpPr>
        <p:grpSpPr>
          <a:xfrm>
            <a:off x="5634830" y="92537"/>
            <a:ext cx="6261609" cy="4825087"/>
            <a:chOff x="5634830" y="92537"/>
            <a:chExt cx="6261609" cy="4825087"/>
          </a:xfrm>
        </p:grpSpPr>
        <p:pic>
          <p:nvPicPr>
            <p:cNvPr id="3" name="Picture 2">
              <a:extLst>
                <a:ext uri="{FF2B5EF4-FFF2-40B4-BE49-F238E27FC236}">
                  <a16:creationId xmlns:a16="http://schemas.microsoft.com/office/drawing/2014/main" id="{87C314F3-56C3-A654-2428-D8ED15B32DA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30423" y="92537"/>
              <a:ext cx="4966016" cy="4825087"/>
            </a:xfrm>
            <a:prstGeom prst="rect">
              <a:avLst/>
            </a:prstGeom>
          </p:spPr>
        </p:pic>
        <p:sp>
          <p:nvSpPr>
            <p:cNvPr id="16" name="TextBox 15">
              <a:extLst>
                <a:ext uri="{FF2B5EF4-FFF2-40B4-BE49-F238E27FC236}">
                  <a16:creationId xmlns:a16="http://schemas.microsoft.com/office/drawing/2014/main" id="{54F2213F-A035-E785-0719-A976F4C65005}"/>
                </a:ext>
              </a:extLst>
            </p:cNvPr>
            <p:cNvSpPr txBox="1"/>
            <p:nvPr/>
          </p:nvSpPr>
          <p:spPr>
            <a:xfrm>
              <a:off x="5634830" y="4157152"/>
              <a:ext cx="2041236" cy="646331"/>
            </a:xfrm>
            <a:prstGeom prst="rect">
              <a:avLst/>
            </a:prstGeom>
            <a:noFill/>
          </p:spPr>
          <p:txBody>
            <a:bodyPr wrap="square">
              <a:spAutoFit/>
            </a:bodyPr>
            <a:lstStyle/>
            <a:p>
              <a:pPr algn="r"/>
              <a:r>
                <a:rPr lang="en-US" b="1" dirty="0">
                  <a:solidFill>
                    <a:srgbClr val="002060"/>
                  </a:solidFill>
                </a:rPr>
                <a:t>Constructing a wattle wall</a:t>
              </a:r>
              <a:endParaRPr lang="en-GB" b="1" dirty="0">
                <a:solidFill>
                  <a:srgbClr val="002060"/>
                </a:solidFill>
              </a:endParaRPr>
            </a:p>
          </p:txBody>
        </p:sp>
      </p:grpSp>
    </p:spTree>
    <p:extLst>
      <p:ext uri="{BB962C8B-B14F-4D97-AF65-F5344CB8AC3E}">
        <p14:creationId xmlns:p14="http://schemas.microsoft.com/office/powerpoint/2010/main" val="247686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6C74-010D-E532-3FB4-6B5944F5FB6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Roofs and hearths at Must Farm</a:t>
            </a:r>
          </a:p>
        </p:txBody>
      </p:sp>
      <p:sp>
        <p:nvSpPr>
          <p:cNvPr id="14" name="TextBox 13">
            <a:extLst>
              <a:ext uri="{FF2B5EF4-FFF2-40B4-BE49-F238E27FC236}">
                <a16:creationId xmlns:a16="http://schemas.microsoft.com/office/drawing/2014/main" id="{5B244404-66DD-1814-FC23-143FBA79D7D4}"/>
              </a:ext>
            </a:extLst>
          </p:cNvPr>
          <p:cNvSpPr txBox="1"/>
          <p:nvPr/>
        </p:nvSpPr>
        <p:spPr>
          <a:xfrm>
            <a:off x="533616" y="81982"/>
            <a:ext cx="2202870" cy="369332"/>
          </a:xfrm>
          <a:prstGeom prst="rect">
            <a:avLst/>
          </a:prstGeom>
          <a:noFill/>
        </p:spPr>
        <p:txBody>
          <a:bodyPr wrap="square">
            <a:spAutoFit/>
          </a:bodyPr>
          <a:lstStyle/>
          <a:p>
            <a:r>
              <a:rPr lang="en-US" b="1" dirty="0">
                <a:solidFill>
                  <a:srgbClr val="002060"/>
                </a:solidFill>
              </a:rPr>
              <a:t>Thatching the roof</a:t>
            </a:r>
            <a:endParaRPr lang="en-GB" b="1" dirty="0">
              <a:solidFill>
                <a:srgbClr val="002060"/>
              </a:solidFill>
            </a:endParaRPr>
          </a:p>
        </p:txBody>
      </p:sp>
      <p:pic>
        <p:nvPicPr>
          <p:cNvPr id="8" name="Picture 7" descr="A reconstruction drawing showing three people putting straw on top of the roof of one of the roundhouses. ">
            <a:extLst>
              <a:ext uri="{FF2B5EF4-FFF2-40B4-BE49-F238E27FC236}">
                <a16:creationId xmlns:a16="http://schemas.microsoft.com/office/drawing/2014/main" id="{78C65ADD-AF5A-B397-6DD7-D9DC08DBD6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21" y="528104"/>
            <a:ext cx="3288145" cy="2857423"/>
          </a:xfrm>
          <a:prstGeom prst="rect">
            <a:avLst/>
          </a:prstGeom>
        </p:spPr>
      </p:pic>
      <p:sp>
        <p:nvSpPr>
          <p:cNvPr id="10" name="TextBox 9">
            <a:extLst>
              <a:ext uri="{FF2B5EF4-FFF2-40B4-BE49-F238E27FC236}">
                <a16:creationId xmlns:a16="http://schemas.microsoft.com/office/drawing/2014/main" id="{C24206EC-EA49-5563-7F09-7C0BB69B645E}"/>
              </a:ext>
            </a:extLst>
          </p:cNvPr>
          <p:cNvSpPr txBox="1"/>
          <p:nvPr/>
        </p:nvSpPr>
        <p:spPr>
          <a:xfrm>
            <a:off x="247606" y="3854406"/>
            <a:ext cx="2412466" cy="2031325"/>
          </a:xfrm>
          <a:prstGeom prst="rect">
            <a:avLst/>
          </a:prstGeom>
          <a:noFill/>
        </p:spPr>
        <p:txBody>
          <a:bodyPr wrap="square" rtlCol="0">
            <a:spAutoFit/>
          </a:bodyPr>
          <a:lstStyle/>
          <a:p>
            <a:pPr algn="l" rtl="0" fontAlgn="base"/>
            <a:r>
              <a:rPr lang="en-US" sz="1800" b="0" i="0" dirty="0">
                <a:effectLst/>
                <a:latin typeface="Calibri" panose="020F0502020204030204" pitchFamily="34" charset="0"/>
              </a:rPr>
              <a:t>The roundhouses would have had roofs made from a bottom layer of </a:t>
            </a:r>
            <a:r>
              <a:rPr lang="en-US" sz="1800" b="1" i="0" dirty="0">
                <a:solidFill>
                  <a:srgbClr val="A62551"/>
                </a:solidFill>
                <a:effectLst/>
                <a:latin typeface="Calibri" panose="020F0502020204030204" pitchFamily="34" charset="0"/>
              </a:rPr>
              <a:t>straw</a:t>
            </a:r>
            <a:r>
              <a:rPr lang="en-US" sz="1800" b="0" i="0" dirty="0">
                <a:effectLst/>
                <a:latin typeface="Calibri" panose="020F0502020204030204" pitchFamily="34" charset="0"/>
              </a:rPr>
              <a:t> and a top layer of </a:t>
            </a:r>
            <a:r>
              <a:rPr lang="en-US" sz="1800" b="1" i="0" dirty="0">
                <a:solidFill>
                  <a:srgbClr val="A62551"/>
                </a:solidFill>
                <a:effectLst/>
                <a:latin typeface="Calibri" panose="020F0502020204030204" pitchFamily="34" charset="0"/>
              </a:rPr>
              <a:t>turf</a:t>
            </a:r>
            <a:r>
              <a:rPr lang="en-US" sz="1800" b="0" i="0" dirty="0">
                <a:effectLst/>
                <a:latin typeface="Calibri" panose="020F0502020204030204" pitchFamily="34" charset="0"/>
              </a:rPr>
              <a:t> to help make the buildings waterproof.  </a:t>
            </a:r>
            <a:endParaRPr lang="en-GB" dirty="0"/>
          </a:p>
        </p:txBody>
      </p:sp>
      <p:pic>
        <p:nvPicPr>
          <p:cNvPr id="4" name="Picture 3" descr="An overhead photograph showing one of the Must Farm buildings as it was being dug up. Lots of large wooden posts can be seen sticking up out of the ground, with two circles of posts making rings in the ground. In between the posts are lots of other big pieces of wood laying flat on the dark grey mud. These flat pieces of wood were the walls and rafters of the building that collapsed into the river. ">
            <a:extLst>
              <a:ext uri="{FF2B5EF4-FFF2-40B4-BE49-F238E27FC236}">
                <a16:creationId xmlns:a16="http://schemas.microsoft.com/office/drawing/2014/main" id="{2FE76317-3AA8-3BC4-AED7-07E76CF44E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4642" y="595467"/>
            <a:ext cx="5253695" cy="3506271"/>
          </a:xfrm>
          <a:prstGeom prst="rect">
            <a:avLst/>
          </a:prstGeom>
          <a:ln w="76200">
            <a:solidFill>
              <a:srgbClr val="1C4388"/>
            </a:solidFill>
          </a:ln>
        </p:spPr>
      </p:pic>
      <p:sp>
        <p:nvSpPr>
          <p:cNvPr id="25" name="Oval 24" descr="Circle highlighting location of hearth.">
            <a:extLst>
              <a:ext uri="{FF2B5EF4-FFF2-40B4-BE49-F238E27FC236}">
                <a16:creationId xmlns:a16="http://schemas.microsoft.com/office/drawing/2014/main" id="{027C759E-CCB7-D753-8E16-C55A5263AAC6}"/>
              </a:ext>
              <a:ext uri="{C183D7F6-B498-43B3-948B-1728B52AA6E4}">
                <adec:decorative xmlns:adec="http://schemas.microsoft.com/office/drawing/2017/decorative" val="0"/>
              </a:ext>
            </a:extLst>
          </p:cNvPr>
          <p:cNvSpPr/>
          <p:nvPr/>
        </p:nvSpPr>
        <p:spPr>
          <a:xfrm>
            <a:off x="5704984" y="1956816"/>
            <a:ext cx="850933" cy="834818"/>
          </a:xfrm>
          <a:prstGeom prst="ellipse">
            <a:avLst/>
          </a:prstGeom>
          <a:solidFill>
            <a:srgbClr val="F7931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reconstruction drawing showing a man making a wooden box next to a fireplace inside one of the Must Farm houses. In the background animal skills can be seen and big wooden posts are holding up the roof.">
            <a:extLst>
              <a:ext uri="{FF2B5EF4-FFF2-40B4-BE49-F238E27FC236}">
                <a16:creationId xmlns:a16="http://schemas.microsoft.com/office/drawing/2014/main" id="{037A4F51-DD39-0445-97DA-39CB8F1A551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64642" y="4327180"/>
            <a:ext cx="2718597" cy="1799390"/>
          </a:xfrm>
          <a:prstGeom prst="rect">
            <a:avLst/>
          </a:prstGeom>
          <a:ln w="76200">
            <a:solidFill>
              <a:srgbClr val="1C4388"/>
            </a:solidFill>
          </a:ln>
        </p:spPr>
      </p:pic>
      <p:sp>
        <p:nvSpPr>
          <p:cNvPr id="13" name="TextBox 12">
            <a:extLst>
              <a:ext uri="{FF2B5EF4-FFF2-40B4-BE49-F238E27FC236}">
                <a16:creationId xmlns:a16="http://schemas.microsoft.com/office/drawing/2014/main" id="{3ABAA5CE-CCEB-91D8-4CD7-14B2FB41E309}"/>
              </a:ext>
            </a:extLst>
          </p:cNvPr>
          <p:cNvSpPr txBox="1"/>
          <p:nvPr/>
        </p:nvSpPr>
        <p:spPr>
          <a:xfrm>
            <a:off x="9193910" y="179657"/>
            <a:ext cx="2804127" cy="1754326"/>
          </a:xfrm>
          <a:prstGeom prst="rect">
            <a:avLst/>
          </a:prstGeom>
          <a:noFill/>
        </p:spPr>
        <p:txBody>
          <a:bodyPr wrap="square" rtlCol="0">
            <a:spAutoFit/>
          </a:bodyPr>
          <a:lstStyle/>
          <a:p>
            <a:r>
              <a:rPr lang="en-GB" sz="1800" b="0" i="0" dirty="0">
                <a:solidFill>
                  <a:srgbClr val="000000"/>
                </a:solidFill>
                <a:effectLst/>
                <a:latin typeface="Calibri" panose="020F0502020204030204" pitchFamily="34" charset="0"/>
              </a:rPr>
              <a:t>Each of the houses had a fire inside, called a</a:t>
            </a:r>
            <a:r>
              <a:rPr lang="en-GB" sz="1800" b="1" i="0" dirty="0">
                <a:solidFill>
                  <a:srgbClr val="000000"/>
                </a:solidFill>
                <a:effectLst/>
                <a:latin typeface="Calibri" panose="020F0502020204030204" pitchFamily="34" charset="0"/>
              </a:rPr>
              <a:t> </a:t>
            </a:r>
            <a:r>
              <a:rPr lang="en-GB" sz="1800" b="1" i="0" dirty="0">
                <a:solidFill>
                  <a:srgbClr val="002060"/>
                </a:solidFill>
                <a:effectLst/>
                <a:latin typeface="Calibri" panose="020F0502020204030204" pitchFamily="34" charset="0"/>
              </a:rPr>
              <a:t>hearth</a:t>
            </a:r>
            <a:r>
              <a:rPr lang="en-GB" sz="1800" b="0" i="0" dirty="0">
                <a:solidFill>
                  <a:srgbClr val="000000"/>
                </a:solidFill>
                <a:effectLst/>
                <a:latin typeface="Calibri" panose="020F0502020204030204" pitchFamily="34" charset="0"/>
              </a:rPr>
              <a:t>, that would have been used for cooking and to provide warmth for the animals and people living there.</a:t>
            </a:r>
            <a:endParaRPr lang="en-GB" dirty="0"/>
          </a:p>
        </p:txBody>
      </p:sp>
      <p:sp>
        <p:nvSpPr>
          <p:cNvPr id="9" name="TextBox 8">
            <a:extLst>
              <a:ext uri="{FF2B5EF4-FFF2-40B4-BE49-F238E27FC236}">
                <a16:creationId xmlns:a16="http://schemas.microsoft.com/office/drawing/2014/main" id="{3A4066C8-6388-B86D-018E-FB1A8098B933}"/>
              </a:ext>
              <a:ext uri="{C183D7F6-B498-43B3-948B-1728B52AA6E4}">
                <adec:decorative xmlns:adec="http://schemas.microsoft.com/office/drawing/2017/decorative" val="1"/>
              </a:ext>
            </a:extLst>
          </p:cNvPr>
          <p:cNvSpPr txBox="1"/>
          <p:nvPr/>
        </p:nvSpPr>
        <p:spPr>
          <a:xfrm>
            <a:off x="6555917" y="4845298"/>
            <a:ext cx="919150" cy="355457"/>
          </a:xfrm>
          <a:prstGeom prst="rect">
            <a:avLst/>
          </a:prstGeom>
          <a:noFill/>
        </p:spPr>
        <p:txBody>
          <a:bodyPr wrap="square">
            <a:spAutoFit/>
          </a:bodyPr>
          <a:lstStyle/>
          <a:p>
            <a:r>
              <a:rPr lang="en-US" b="1" dirty="0">
                <a:solidFill>
                  <a:srgbClr val="002060"/>
                </a:solidFill>
              </a:rPr>
              <a:t>Hearth</a:t>
            </a:r>
            <a:endParaRPr lang="en-GB" b="1" dirty="0">
              <a:solidFill>
                <a:srgbClr val="002060"/>
              </a:solidFill>
            </a:endParaRPr>
          </a:p>
        </p:txBody>
      </p:sp>
      <p:cxnSp>
        <p:nvCxnSpPr>
          <p:cNvPr id="11" name="Straight Arrow Connector 10">
            <a:extLst>
              <a:ext uri="{FF2B5EF4-FFF2-40B4-BE49-F238E27FC236}">
                <a16:creationId xmlns:a16="http://schemas.microsoft.com/office/drawing/2014/main" id="{A0CC9706-4DAB-1A7E-DDAC-A012DE5EF468}"/>
              </a:ext>
              <a:ext uri="{C183D7F6-B498-43B3-948B-1728B52AA6E4}">
                <adec:decorative xmlns:adec="http://schemas.microsoft.com/office/drawing/2017/decorative" val="1"/>
              </a:ext>
            </a:extLst>
          </p:cNvPr>
          <p:cNvCxnSpPr>
            <a:cxnSpLocks/>
          </p:cNvCxnSpPr>
          <p:nvPr/>
        </p:nvCxnSpPr>
        <p:spPr>
          <a:xfrm flipH="1">
            <a:off x="5390885" y="5032191"/>
            <a:ext cx="1093042" cy="674151"/>
          </a:xfrm>
          <a:prstGeom prst="straightConnector1">
            <a:avLst/>
          </a:prstGeom>
          <a:ln w="38100">
            <a:solidFill>
              <a:srgbClr val="1C4388"/>
            </a:solidFill>
            <a:tailEnd type="triangle"/>
          </a:ln>
        </p:spPr>
        <p:style>
          <a:lnRef idx="2">
            <a:schemeClr val="accent2"/>
          </a:lnRef>
          <a:fillRef idx="0">
            <a:schemeClr val="accent2"/>
          </a:fillRef>
          <a:effectRef idx="1">
            <a:schemeClr val="accent2"/>
          </a:effectRef>
          <a:fontRef idx="minor">
            <a:schemeClr val="tx1"/>
          </a:fontRef>
        </p:style>
      </p:cxnSp>
      <p:sp>
        <p:nvSpPr>
          <p:cNvPr id="16" name="TextBox 15">
            <a:extLst>
              <a:ext uri="{FF2B5EF4-FFF2-40B4-BE49-F238E27FC236}">
                <a16:creationId xmlns:a16="http://schemas.microsoft.com/office/drawing/2014/main" id="{1EE1C88E-8981-36F7-85EA-1B3992150CEA}"/>
              </a:ext>
            </a:extLst>
          </p:cNvPr>
          <p:cNvSpPr txBox="1"/>
          <p:nvPr/>
        </p:nvSpPr>
        <p:spPr>
          <a:xfrm>
            <a:off x="9193910" y="1995856"/>
            <a:ext cx="2804127" cy="1754326"/>
          </a:xfrm>
          <a:prstGeom prst="rect">
            <a:avLst/>
          </a:prstGeom>
          <a:noFill/>
        </p:spPr>
        <p:txBody>
          <a:bodyPr wrap="square" rtlCol="0">
            <a:spAutoFit/>
          </a:bodyPr>
          <a:lstStyle/>
          <a:p>
            <a:r>
              <a:rPr lang="en-GB" dirty="0"/>
              <a:t>Clay was also added around the top of the roof which could have been used to help release smoke and keep the rain out. </a:t>
            </a:r>
          </a:p>
        </p:txBody>
      </p:sp>
      <p:pic>
        <p:nvPicPr>
          <p:cNvPr id="6" name="Picture 5" descr="A reconstruction drawing of a man stood at the top of a pointed roundhouse roof. He is bent forwards sticking pieces of clay to the wood. ">
            <a:extLst>
              <a:ext uri="{FF2B5EF4-FFF2-40B4-BE49-F238E27FC236}">
                <a16:creationId xmlns:a16="http://schemas.microsoft.com/office/drawing/2014/main" id="{DC5224B6-08F1-AD87-FE62-3EE611E224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84531" y="3522174"/>
            <a:ext cx="3402959" cy="2695787"/>
          </a:xfrm>
          <a:prstGeom prst="rect">
            <a:avLst/>
          </a:prstGeom>
        </p:spPr>
      </p:pic>
      <p:sp>
        <p:nvSpPr>
          <p:cNvPr id="15" name="TextBox 14">
            <a:extLst>
              <a:ext uri="{FF2B5EF4-FFF2-40B4-BE49-F238E27FC236}">
                <a16:creationId xmlns:a16="http://schemas.microsoft.com/office/drawing/2014/main" id="{2D0AA24E-010B-6003-B30F-10D8BBA621DB}"/>
              </a:ext>
              <a:ext uri="{C183D7F6-B498-43B3-948B-1728B52AA6E4}">
                <adec:decorative xmlns:adec="http://schemas.microsoft.com/office/drawing/2017/decorative" val="1"/>
              </a:ext>
            </a:extLst>
          </p:cNvPr>
          <p:cNvSpPr txBox="1"/>
          <p:nvPr/>
        </p:nvSpPr>
        <p:spPr>
          <a:xfrm>
            <a:off x="7269278" y="5480239"/>
            <a:ext cx="1445872" cy="646331"/>
          </a:xfrm>
          <a:prstGeom prst="rect">
            <a:avLst/>
          </a:prstGeom>
          <a:noFill/>
        </p:spPr>
        <p:txBody>
          <a:bodyPr wrap="square">
            <a:spAutoFit/>
          </a:bodyPr>
          <a:lstStyle/>
          <a:p>
            <a:r>
              <a:rPr lang="en-US" b="1" dirty="0">
                <a:solidFill>
                  <a:srgbClr val="002060"/>
                </a:solidFill>
              </a:rPr>
              <a:t>Clay being applied</a:t>
            </a:r>
            <a:endParaRPr lang="en-GB" b="1" dirty="0">
              <a:solidFill>
                <a:srgbClr val="002060"/>
              </a:solidFill>
            </a:endParaRPr>
          </a:p>
        </p:txBody>
      </p:sp>
      <p:pic>
        <p:nvPicPr>
          <p:cNvPr id="3" name="Picture 2">
            <a:extLst>
              <a:ext uri="{FF2B5EF4-FFF2-40B4-BE49-F238E27FC236}">
                <a16:creationId xmlns:a16="http://schemas.microsoft.com/office/drawing/2014/main" id="{B4FA31DE-6560-8974-F876-60C19D3D2DC8}"/>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510" y="6186418"/>
            <a:ext cx="12192000" cy="547819"/>
          </a:xfrm>
          <a:prstGeom prst="rect">
            <a:avLst/>
          </a:prstGeom>
        </p:spPr>
      </p:pic>
      <p:cxnSp>
        <p:nvCxnSpPr>
          <p:cNvPr id="19" name="Straight Arrow Connector 18">
            <a:extLst>
              <a:ext uri="{FF2B5EF4-FFF2-40B4-BE49-F238E27FC236}">
                <a16:creationId xmlns:a16="http://schemas.microsoft.com/office/drawing/2014/main" id="{53BCD748-09BF-F92B-2C3F-67B41318A480}"/>
              </a:ext>
              <a:ext uri="{C183D7F6-B498-43B3-948B-1728B52AA6E4}">
                <adec:decorative xmlns:adec="http://schemas.microsoft.com/office/drawing/2017/decorative" val="1"/>
              </a:ext>
            </a:extLst>
          </p:cNvPr>
          <p:cNvCxnSpPr>
            <a:cxnSpLocks/>
          </p:cNvCxnSpPr>
          <p:nvPr/>
        </p:nvCxnSpPr>
        <p:spPr>
          <a:xfrm flipV="1">
            <a:off x="8561106" y="4845298"/>
            <a:ext cx="2180785" cy="755257"/>
          </a:xfrm>
          <a:prstGeom prst="straightConnector1">
            <a:avLst/>
          </a:prstGeom>
          <a:ln w="38100">
            <a:solidFill>
              <a:srgbClr val="1C4388"/>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3896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3" grpId="0"/>
      <p:bldP spid="9" grpId="0"/>
      <p:bldP spid="16"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62A0F0-FFC0-E1D2-89E1-9D7880628BD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0" y="0"/>
            <a:ext cx="12192000" cy="6734237"/>
          </a:xfrm>
          <a:prstGeom prst="rect">
            <a:avLst/>
          </a:prstGeom>
        </p:spPr>
      </p:pic>
      <p:sp>
        <p:nvSpPr>
          <p:cNvPr id="3" name="Title 2">
            <a:extLst>
              <a:ext uri="{FF2B5EF4-FFF2-40B4-BE49-F238E27FC236}">
                <a16:creationId xmlns:a16="http://schemas.microsoft.com/office/drawing/2014/main" id="{55B373E2-D0FC-CC85-DF20-5C475179F782}"/>
              </a:ext>
            </a:extLst>
          </p:cNvPr>
          <p:cNvSpPr txBox="1">
            <a:spLocks noGrp="1"/>
          </p:cNvSpPr>
          <p:nvPr>
            <p:ph type="title" idx="4294967295"/>
          </p:nvPr>
        </p:nvSpPr>
        <p:spPr>
          <a:xfrm>
            <a:off x="0" y="232056"/>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How was Must Farm built?</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F6D7B73-5C6F-15CF-08D7-8BC2A668F50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t="-1776"/>
          <a:stretch/>
        </p:blipFill>
        <p:spPr>
          <a:xfrm>
            <a:off x="1724277" y="1046375"/>
            <a:ext cx="10467723" cy="5231877"/>
          </a:xfrm>
          <a:prstGeom prst="rect">
            <a:avLst/>
          </a:prstGeom>
        </p:spPr>
      </p:pic>
      <p:sp>
        <p:nvSpPr>
          <p:cNvPr id="6" name="TextBox 5">
            <a:extLst>
              <a:ext uri="{FF2B5EF4-FFF2-40B4-BE49-F238E27FC236}">
                <a16:creationId xmlns:a16="http://schemas.microsoft.com/office/drawing/2014/main" id="{F717BB85-E107-2165-1FFF-D4CC51B0E4CF}"/>
              </a:ext>
            </a:extLst>
          </p:cNvPr>
          <p:cNvSpPr txBox="1"/>
          <p:nvPr/>
        </p:nvSpPr>
        <p:spPr>
          <a:xfrm>
            <a:off x="245668" y="1217954"/>
            <a:ext cx="4150841" cy="2308324"/>
          </a:xfrm>
          <a:prstGeom prst="rect">
            <a:avLst/>
          </a:prstGeom>
          <a:noFill/>
        </p:spPr>
        <p:txBody>
          <a:bodyPr wrap="square" rtlCol="0">
            <a:spAutoFit/>
          </a:bodyPr>
          <a:lstStyle/>
          <a:p>
            <a:pPr algn="l" rtl="0" fontAlgn="base"/>
            <a:r>
              <a:rPr lang="en-US" sz="1800" b="0" i="0" dirty="0">
                <a:solidFill>
                  <a:srgbClr val="000000"/>
                </a:solidFill>
                <a:effectLst/>
                <a:latin typeface="Calibri" panose="020F0502020204030204" pitchFamily="34" charset="0"/>
              </a:rPr>
              <a:t>At Must Farm the big </a:t>
            </a:r>
            <a:r>
              <a:rPr lang="en-US" sz="1800" b="1" i="0" dirty="0">
                <a:solidFill>
                  <a:srgbClr val="002060"/>
                </a:solidFill>
                <a:effectLst/>
                <a:latin typeface="Calibri" panose="020F0502020204030204" pitchFamily="34" charset="0"/>
              </a:rPr>
              <a:t>wooden posts</a:t>
            </a:r>
            <a:r>
              <a:rPr lang="en-US" sz="1800" b="0" i="0" dirty="0">
                <a:solidFill>
                  <a:srgbClr val="002060"/>
                </a:solidFill>
                <a:effectLst/>
                <a:latin typeface="Calibri" panose="020F0502020204030204" pitchFamily="34" charset="0"/>
              </a:rPr>
              <a:t> </a:t>
            </a:r>
            <a:r>
              <a:rPr lang="en-US" sz="1800" b="0" i="0" dirty="0">
                <a:solidFill>
                  <a:srgbClr val="000000"/>
                </a:solidFill>
                <a:effectLst/>
                <a:latin typeface="Calibri" panose="020F0502020204030204" pitchFamily="34" charset="0"/>
              </a:rPr>
              <a:t>that raised the houses out of the water are called </a:t>
            </a:r>
            <a:r>
              <a:rPr lang="en-US" sz="1800" b="1" i="0" dirty="0">
                <a:solidFill>
                  <a:srgbClr val="002060"/>
                </a:solidFill>
                <a:effectLst/>
                <a:latin typeface="Calibri" panose="020F0502020204030204" pitchFamily="34" charset="0"/>
              </a:rPr>
              <a:t>piles.</a:t>
            </a:r>
            <a:r>
              <a:rPr lang="en-US" sz="1800" b="1" i="0" dirty="0">
                <a:solidFill>
                  <a:srgbClr val="2B6B9B"/>
                </a:solidFill>
                <a:effectLst/>
                <a:latin typeface="Calibri" panose="020F0502020204030204" pitchFamily="34" charset="0"/>
              </a:rPr>
              <a:t> </a:t>
            </a:r>
            <a:r>
              <a:rPr lang="en-US" sz="1800" b="0" i="0" dirty="0">
                <a:solidFill>
                  <a:srgbClr val="000000"/>
                </a:solidFill>
                <a:effectLst/>
                <a:latin typeface="Calibri" panose="020F0502020204030204" pitchFamily="34" charset="0"/>
              </a:rPr>
              <a:t>There are very important as they held up the buildings and supported the roofs.  </a:t>
            </a:r>
          </a:p>
          <a:p>
            <a:pPr algn="l" rtl="0" fontAlgn="base"/>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 </a:t>
            </a:r>
          </a:p>
          <a:p>
            <a:endParaRPr lang="en-GB" dirty="0"/>
          </a:p>
        </p:txBody>
      </p:sp>
      <p:sp>
        <p:nvSpPr>
          <p:cNvPr id="8" name="TextBox 7">
            <a:extLst>
              <a:ext uri="{FF2B5EF4-FFF2-40B4-BE49-F238E27FC236}">
                <a16:creationId xmlns:a16="http://schemas.microsoft.com/office/drawing/2014/main" id="{2D00A269-65A7-59CA-98C5-7F4EB5FE89D5}"/>
              </a:ext>
            </a:extLst>
          </p:cNvPr>
          <p:cNvSpPr txBox="1"/>
          <p:nvPr/>
        </p:nvSpPr>
        <p:spPr>
          <a:xfrm>
            <a:off x="227196" y="2833767"/>
            <a:ext cx="2303568" cy="2031325"/>
          </a:xfrm>
          <a:prstGeom prst="rect">
            <a:avLst/>
          </a:prstGeom>
          <a:noFill/>
        </p:spPr>
        <p:txBody>
          <a:bodyPr wrap="square">
            <a:spAutoFit/>
          </a:bodyPr>
          <a:lstStyle/>
          <a:p>
            <a:r>
              <a:rPr lang="en-US" sz="1800" b="0" i="0" dirty="0">
                <a:solidFill>
                  <a:srgbClr val="000000"/>
                </a:solidFill>
                <a:effectLst/>
                <a:latin typeface="Calibri" panose="020F0502020204030204" pitchFamily="34" charset="0"/>
              </a:rPr>
              <a:t>The piles were made from </a:t>
            </a:r>
            <a:r>
              <a:rPr lang="en-US" sz="1800" b="1" i="0" dirty="0">
                <a:solidFill>
                  <a:srgbClr val="002060"/>
                </a:solidFill>
                <a:effectLst/>
                <a:latin typeface="Calibri" panose="020F0502020204030204" pitchFamily="34" charset="0"/>
              </a:rPr>
              <a:t>oak</a:t>
            </a:r>
            <a:r>
              <a:rPr lang="en-US" sz="1800" b="1" i="0" dirty="0">
                <a:solidFill>
                  <a:srgbClr val="2B6B9B"/>
                </a:solidFill>
                <a:effectLst/>
                <a:latin typeface="Calibri" panose="020F0502020204030204" pitchFamily="34" charset="0"/>
              </a:rPr>
              <a:t> </a:t>
            </a:r>
            <a:r>
              <a:rPr lang="en-US" sz="1800" b="0" i="0" dirty="0">
                <a:solidFill>
                  <a:srgbClr val="000000"/>
                </a:solidFill>
                <a:effectLst/>
                <a:latin typeface="Calibri" panose="020F0502020204030204" pitchFamily="34" charset="0"/>
              </a:rPr>
              <a:t>and </a:t>
            </a:r>
            <a:r>
              <a:rPr lang="en-US" sz="1800" b="1" i="0" dirty="0">
                <a:solidFill>
                  <a:srgbClr val="002060"/>
                </a:solidFill>
                <a:effectLst/>
                <a:latin typeface="Calibri" panose="020F0502020204030204" pitchFamily="34" charset="0"/>
              </a:rPr>
              <a:t>ash</a:t>
            </a:r>
            <a:r>
              <a:rPr lang="en-US" sz="1800" b="0" i="0" dirty="0">
                <a:solidFill>
                  <a:srgbClr val="002060"/>
                </a:solidFill>
                <a:effectLst/>
                <a:latin typeface="Calibri" panose="020F0502020204030204" pitchFamily="34" charset="0"/>
              </a:rPr>
              <a:t> </a:t>
            </a:r>
            <a:r>
              <a:rPr lang="en-US" sz="1800" b="0" i="0" dirty="0">
                <a:solidFill>
                  <a:srgbClr val="000000"/>
                </a:solidFill>
                <a:effectLst/>
                <a:latin typeface="Calibri" panose="020F0502020204030204" pitchFamily="34" charset="0"/>
              </a:rPr>
              <a:t>trees that were chosen because they were straight and already close to the right size. </a:t>
            </a:r>
            <a:endParaRPr lang="en-GB" dirty="0"/>
          </a:p>
        </p:txBody>
      </p:sp>
      <p:grpSp>
        <p:nvGrpSpPr>
          <p:cNvPr id="7" name="Group 6">
            <a:extLst>
              <a:ext uri="{FF2B5EF4-FFF2-40B4-BE49-F238E27FC236}">
                <a16:creationId xmlns:a16="http://schemas.microsoft.com/office/drawing/2014/main" id="{44A06C3E-1699-D930-42D5-4687C24E2028}"/>
              </a:ext>
              <a:ext uri="{C183D7F6-B498-43B3-948B-1728B52AA6E4}">
                <adec:decorative xmlns:adec="http://schemas.microsoft.com/office/drawing/2017/decorative" val="1"/>
              </a:ext>
            </a:extLst>
          </p:cNvPr>
          <p:cNvGrpSpPr/>
          <p:nvPr/>
        </p:nvGrpSpPr>
        <p:grpSpPr>
          <a:xfrm>
            <a:off x="3353537" y="2490961"/>
            <a:ext cx="8131230" cy="1701274"/>
            <a:chOff x="3353537" y="2490961"/>
            <a:chExt cx="8131230" cy="1701274"/>
          </a:xfrm>
        </p:grpSpPr>
        <p:sp>
          <p:nvSpPr>
            <p:cNvPr id="9" name="Arrow: Right 8">
              <a:extLst>
                <a:ext uri="{FF2B5EF4-FFF2-40B4-BE49-F238E27FC236}">
                  <a16:creationId xmlns:a16="http://schemas.microsoft.com/office/drawing/2014/main" id="{99E19706-6ACA-BAFE-6ABD-4F17463BE1E4}"/>
                </a:ext>
              </a:extLst>
            </p:cNvPr>
            <p:cNvSpPr/>
            <p:nvPr/>
          </p:nvSpPr>
          <p:spPr>
            <a:xfrm>
              <a:off x="3353537" y="3849428"/>
              <a:ext cx="692081" cy="342806"/>
            </a:xfrm>
            <a:prstGeom prst="rightArrow">
              <a:avLst/>
            </a:prstGeom>
            <a:solidFill>
              <a:srgbClr val="F793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D267F604-ABAB-8E4D-36C3-B8718E73BBCC}"/>
                </a:ext>
              </a:extLst>
            </p:cNvPr>
            <p:cNvSpPr/>
            <p:nvPr/>
          </p:nvSpPr>
          <p:spPr>
            <a:xfrm>
              <a:off x="5713658" y="3024483"/>
              <a:ext cx="692081" cy="342806"/>
            </a:xfrm>
            <a:prstGeom prst="rightArrow">
              <a:avLst/>
            </a:prstGeom>
            <a:solidFill>
              <a:srgbClr val="F793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60E56C35-FB10-9444-6F6E-57B13AC9D5EC}"/>
                </a:ext>
              </a:extLst>
            </p:cNvPr>
            <p:cNvSpPr/>
            <p:nvPr/>
          </p:nvSpPr>
          <p:spPr>
            <a:xfrm>
              <a:off x="6895265" y="2490961"/>
              <a:ext cx="692081" cy="342806"/>
            </a:xfrm>
            <a:prstGeom prst="rightArrow">
              <a:avLst/>
            </a:prstGeom>
            <a:solidFill>
              <a:srgbClr val="F793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9BC11769-866C-8F40-1585-20B2C83335E4}"/>
                </a:ext>
              </a:extLst>
            </p:cNvPr>
            <p:cNvSpPr/>
            <p:nvPr/>
          </p:nvSpPr>
          <p:spPr>
            <a:xfrm rot="10800000">
              <a:off x="9107051" y="2662364"/>
              <a:ext cx="692081" cy="342806"/>
            </a:xfrm>
            <a:prstGeom prst="rightArrow">
              <a:avLst/>
            </a:prstGeom>
            <a:solidFill>
              <a:srgbClr val="F793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D9FED0B8-1EAF-33E3-A8E9-914C3D0483B6}"/>
                </a:ext>
              </a:extLst>
            </p:cNvPr>
            <p:cNvSpPr/>
            <p:nvPr/>
          </p:nvSpPr>
          <p:spPr>
            <a:xfrm rot="10800000">
              <a:off x="10792686" y="3849429"/>
              <a:ext cx="692081" cy="342806"/>
            </a:xfrm>
            <a:prstGeom prst="rightArrow">
              <a:avLst/>
            </a:prstGeom>
            <a:solidFill>
              <a:srgbClr val="F793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9875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construction drawing showing a big group of people working together to move big wooden posts into place. One group are standing on top of the post and using their weight to push it into the ground while another group hold the big post in place. To the side a person is using an axe to chop the end of a log to make a sharp point. ">
            <a:extLst>
              <a:ext uri="{FF2B5EF4-FFF2-40B4-BE49-F238E27FC236}">
                <a16:creationId xmlns:a16="http://schemas.microsoft.com/office/drawing/2014/main" id="{27AF41AF-ED34-BF05-330C-3C9543CA01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72" y="-129309"/>
            <a:ext cx="12192000" cy="7064310"/>
          </a:xfrm>
          <a:prstGeom prst="rect">
            <a:avLst/>
          </a:prstGeom>
        </p:spPr>
      </p:pic>
      <p:sp>
        <p:nvSpPr>
          <p:cNvPr id="7" name="TextBox 6">
            <a:extLst>
              <a:ext uri="{FF2B5EF4-FFF2-40B4-BE49-F238E27FC236}">
                <a16:creationId xmlns:a16="http://schemas.microsoft.com/office/drawing/2014/main" id="{A1656B97-400C-B4E4-07D0-756910ED7318}"/>
              </a:ext>
            </a:extLst>
          </p:cNvPr>
          <p:cNvSpPr txBox="1"/>
          <p:nvPr/>
        </p:nvSpPr>
        <p:spPr>
          <a:xfrm>
            <a:off x="2747062" y="239407"/>
            <a:ext cx="2985321" cy="2450094"/>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trees would then be moved to where the village was being built, probably by floating them down a river. Once they got there, people would have used </a:t>
            </a:r>
            <a:r>
              <a:rPr lang="en-GB" sz="18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axes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to chop them into shape and create sharp points on their tips. </a:t>
            </a:r>
          </a:p>
        </p:txBody>
      </p:sp>
      <p:sp>
        <p:nvSpPr>
          <p:cNvPr id="8" name="TextBox 7">
            <a:extLst>
              <a:ext uri="{FF2B5EF4-FFF2-40B4-BE49-F238E27FC236}">
                <a16:creationId xmlns:a16="http://schemas.microsoft.com/office/drawing/2014/main" id="{C8419C2E-766E-67CE-0828-AE4A8107B605}"/>
              </a:ext>
            </a:extLst>
          </p:cNvPr>
          <p:cNvSpPr txBox="1"/>
          <p:nvPr/>
        </p:nvSpPr>
        <p:spPr>
          <a:xfrm>
            <a:off x="3871629" y="2801258"/>
            <a:ext cx="2854037" cy="1953740"/>
          </a:xfrm>
          <a:prstGeom prst="rect">
            <a:avLst/>
          </a:prstGeom>
          <a:noFill/>
        </p:spPr>
        <p:txBody>
          <a:bodyPr wrap="square" rtlCol="0">
            <a:spAutoFit/>
          </a:bodyPr>
          <a:lstStyle/>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 group of people would then have pushed the </a:t>
            </a:r>
            <a:r>
              <a:rPr lang="en-GB" sz="1800" b="1" kern="100" dirty="0">
                <a:solidFill>
                  <a:srgbClr val="7B1B3B"/>
                </a:solidFill>
                <a:effectLst/>
                <a:latin typeface="Calibri" panose="020F0502020204030204" pitchFamily="34" charset="0"/>
                <a:ea typeface="Calibri" panose="020F0502020204030204" pitchFamily="34" charset="0"/>
                <a:cs typeface="Times New Roman" panose="02020603050405020304" pitchFamily="18" charset="0"/>
              </a:rPr>
              <a:t>piles</a:t>
            </a:r>
            <a:r>
              <a:rPr lang="en-GB" sz="1800" kern="100" dirty="0">
                <a:solidFill>
                  <a:srgbClr val="7B1B3B"/>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into the firm mud at the bottom of the river to hold it in place. </a:t>
            </a:r>
          </a:p>
          <a:p>
            <a:endParaRPr lang="en-GB" dirty="0"/>
          </a:p>
        </p:txBody>
      </p:sp>
      <p:grpSp>
        <p:nvGrpSpPr>
          <p:cNvPr id="3" name="Group 2">
            <a:extLst>
              <a:ext uri="{FF2B5EF4-FFF2-40B4-BE49-F238E27FC236}">
                <a16:creationId xmlns:a16="http://schemas.microsoft.com/office/drawing/2014/main" id="{CD020E96-E654-F14B-63D3-A33FEBBB401B}"/>
              </a:ext>
              <a:ext uri="{C183D7F6-B498-43B3-948B-1728B52AA6E4}">
                <adec:decorative xmlns:adec="http://schemas.microsoft.com/office/drawing/2017/decorative" val="1"/>
              </a:ext>
            </a:extLst>
          </p:cNvPr>
          <p:cNvGrpSpPr/>
          <p:nvPr/>
        </p:nvGrpSpPr>
        <p:grpSpPr>
          <a:xfrm>
            <a:off x="5954479" y="197958"/>
            <a:ext cx="4682118" cy="1922913"/>
            <a:chOff x="5954479" y="197958"/>
            <a:chExt cx="4682118" cy="1922913"/>
          </a:xfrm>
        </p:grpSpPr>
        <p:sp>
          <p:nvSpPr>
            <p:cNvPr id="9" name="TextBox 8">
              <a:extLst>
                <a:ext uri="{FF2B5EF4-FFF2-40B4-BE49-F238E27FC236}">
                  <a16:creationId xmlns:a16="http://schemas.microsoft.com/office/drawing/2014/main" id="{51D6C603-F4F9-9B3E-3006-22E62ECEF94C}"/>
                </a:ext>
                <a:ext uri="{C183D7F6-B498-43B3-948B-1728B52AA6E4}">
                  <adec:decorative xmlns:adec="http://schemas.microsoft.com/office/drawing/2017/decorative" val="1"/>
                </a:ext>
              </a:extLst>
            </p:cNvPr>
            <p:cNvSpPr txBox="1"/>
            <p:nvPr/>
          </p:nvSpPr>
          <p:spPr>
            <a:xfrm>
              <a:off x="8595361" y="197958"/>
              <a:ext cx="2041236" cy="646331"/>
            </a:xfrm>
            <a:prstGeom prst="rect">
              <a:avLst/>
            </a:prstGeom>
            <a:noFill/>
          </p:spPr>
          <p:txBody>
            <a:bodyPr wrap="square">
              <a:spAutoFit/>
            </a:bodyPr>
            <a:lstStyle/>
            <a:p>
              <a:pPr algn="ctr"/>
              <a:r>
                <a:rPr lang="en-US" b="1" dirty="0" err="1">
                  <a:solidFill>
                    <a:srgbClr val="002060"/>
                  </a:solidFill>
                </a:rPr>
                <a:t>Axehead</a:t>
              </a:r>
              <a:r>
                <a:rPr lang="en-US" b="1" dirty="0">
                  <a:solidFill>
                    <a:srgbClr val="002060"/>
                  </a:solidFill>
                </a:rPr>
                <a:t> found </a:t>
              </a:r>
            </a:p>
            <a:p>
              <a:pPr algn="ctr"/>
              <a:r>
                <a:rPr lang="en-US" b="1" dirty="0">
                  <a:solidFill>
                    <a:srgbClr val="002060"/>
                  </a:solidFill>
                </a:rPr>
                <a:t>in situ</a:t>
              </a:r>
              <a:endParaRPr lang="en-GB" b="1" dirty="0">
                <a:solidFill>
                  <a:srgbClr val="002060"/>
                </a:solidFill>
              </a:endParaRPr>
            </a:p>
          </p:txBody>
        </p:sp>
        <p:pic>
          <p:nvPicPr>
            <p:cNvPr id="10" name="Picture 9" descr="A photograph of a bronze axe, still covered in mud, lying in the ground where it has just been found. ">
              <a:extLst>
                <a:ext uri="{FF2B5EF4-FFF2-40B4-BE49-F238E27FC236}">
                  <a16:creationId xmlns:a16="http://schemas.microsoft.com/office/drawing/2014/main" id="{2C0BDF49-F5BE-EED6-5FA9-DD92F7D6DF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4479" y="239407"/>
              <a:ext cx="2640882" cy="1881464"/>
            </a:xfrm>
            <a:prstGeom prst="rect">
              <a:avLst/>
            </a:prstGeom>
            <a:ln w="76200">
              <a:solidFill>
                <a:srgbClr val="1C4388"/>
              </a:solidFill>
            </a:ln>
          </p:spPr>
        </p:pic>
      </p:grpSp>
      <p:grpSp>
        <p:nvGrpSpPr>
          <p:cNvPr id="11" name="Group 10">
            <a:extLst>
              <a:ext uri="{FF2B5EF4-FFF2-40B4-BE49-F238E27FC236}">
                <a16:creationId xmlns:a16="http://schemas.microsoft.com/office/drawing/2014/main" id="{95E621C8-1566-8680-F118-4E9947F8A68D}"/>
              </a:ext>
              <a:ext uri="{C183D7F6-B498-43B3-948B-1728B52AA6E4}">
                <adec:decorative xmlns:adec="http://schemas.microsoft.com/office/drawing/2017/decorative" val="1"/>
              </a:ext>
            </a:extLst>
          </p:cNvPr>
          <p:cNvGrpSpPr/>
          <p:nvPr/>
        </p:nvGrpSpPr>
        <p:grpSpPr>
          <a:xfrm>
            <a:off x="7129702" y="1061926"/>
            <a:ext cx="4685335" cy="3850285"/>
            <a:chOff x="7129702" y="1061926"/>
            <a:chExt cx="4685335" cy="3850285"/>
          </a:xfrm>
        </p:grpSpPr>
        <p:pic>
          <p:nvPicPr>
            <p:cNvPr id="4" name="Picture 3" descr="A photograph of a large hole in the ground, showing how deeply large posts of wooden have been driven into the dark and light grey sediment. A white and red pole acts as a scale and shows the posts go down three metres. ">
              <a:extLst>
                <a:ext uri="{FF2B5EF4-FFF2-40B4-BE49-F238E27FC236}">
                  <a16:creationId xmlns:a16="http://schemas.microsoft.com/office/drawing/2014/main" id="{02787C6E-17D6-CF9E-0486-451A4AA45A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9702" y="1785259"/>
              <a:ext cx="4685335" cy="3126952"/>
            </a:xfrm>
            <a:prstGeom prst="rect">
              <a:avLst/>
            </a:prstGeom>
            <a:ln w="76200">
              <a:solidFill>
                <a:srgbClr val="1C4388"/>
              </a:solidFill>
            </a:ln>
          </p:spPr>
        </p:pic>
        <p:sp>
          <p:nvSpPr>
            <p:cNvPr id="12" name="TextBox 11">
              <a:extLst>
                <a:ext uri="{FF2B5EF4-FFF2-40B4-BE49-F238E27FC236}">
                  <a16:creationId xmlns:a16="http://schemas.microsoft.com/office/drawing/2014/main" id="{D74CA155-5466-F34D-E999-DA32E21C0E98}"/>
                </a:ext>
                <a:ext uri="{C183D7F6-B498-43B3-948B-1728B52AA6E4}">
                  <adec:decorative xmlns:adec="http://schemas.microsoft.com/office/drawing/2017/decorative" val="1"/>
                </a:ext>
              </a:extLst>
            </p:cNvPr>
            <p:cNvSpPr txBox="1"/>
            <p:nvPr/>
          </p:nvSpPr>
          <p:spPr>
            <a:xfrm>
              <a:off x="9773801" y="1061926"/>
              <a:ext cx="2041236" cy="646331"/>
            </a:xfrm>
            <a:prstGeom prst="rect">
              <a:avLst/>
            </a:prstGeom>
            <a:noFill/>
          </p:spPr>
          <p:txBody>
            <a:bodyPr wrap="square">
              <a:spAutoFit/>
            </a:bodyPr>
            <a:lstStyle/>
            <a:p>
              <a:pPr algn="ctr"/>
              <a:r>
                <a:rPr lang="en-US" b="1" dirty="0">
                  <a:solidFill>
                    <a:srgbClr val="002060"/>
                  </a:solidFill>
                </a:rPr>
                <a:t>Piles pushing into the mud</a:t>
              </a:r>
              <a:endParaRPr lang="en-GB" b="1" dirty="0">
                <a:solidFill>
                  <a:srgbClr val="002060"/>
                </a:solidFill>
              </a:endParaRPr>
            </a:p>
          </p:txBody>
        </p:sp>
      </p:grpSp>
      <p:pic>
        <p:nvPicPr>
          <p:cNvPr id="5" name="Picture 4">
            <a:extLst>
              <a:ext uri="{FF2B5EF4-FFF2-40B4-BE49-F238E27FC236}">
                <a16:creationId xmlns:a16="http://schemas.microsoft.com/office/drawing/2014/main" id="{424822FA-3E5A-B31C-600E-631F88D6F1A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510" y="6186418"/>
            <a:ext cx="12192000" cy="547819"/>
          </a:xfrm>
          <a:prstGeom prst="rect">
            <a:avLst/>
          </a:prstGeom>
        </p:spPr>
      </p:pic>
      <p:sp>
        <p:nvSpPr>
          <p:cNvPr id="2" name="Title 1">
            <a:extLst>
              <a:ext uri="{FF2B5EF4-FFF2-40B4-BE49-F238E27FC236}">
                <a16:creationId xmlns:a16="http://schemas.microsoft.com/office/drawing/2014/main" id="{A9002E3B-6094-5D8B-1B9E-390AF0E93C2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Piles (stilts) at Must Farm</a:t>
            </a:r>
          </a:p>
        </p:txBody>
      </p:sp>
    </p:spTree>
    <p:extLst>
      <p:ext uri="{BB962C8B-B14F-4D97-AF65-F5344CB8AC3E}">
        <p14:creationId xmlns:p14="http://schemas.microsoft.com/office/powerpoint/2010/main" val="114760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4753-2216-7A34-E7C9-71A74C8FD41C}"/>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Must Farm’s palisade </a:t>
            </a:r>
          </a:p>
        </p:txBody>
      </p:sp>
      <p:grpSp>
        <p:nvGrpSpPr>
          <p:cNvPr id="5" name="Group 4" descr="Around the outside of the houses a large fence, called a palisade, was built by pushing more piles into the ground very close together. This created a wall of wooden posts and could have been made to help protect the people living at the village. ">
            <a:extLst>
              <a:ext uri="{FF2B5EF4-FFF2-40B4-BE49-F238E27FC236}">
                <a16:creationId xmlns:a16="http://schemas.microsoft.com/office/drawing/2014/main" id="{32FAA4BE-5995-97A9-E95B-D621E0EF33E3}"/>
              </a:ext>
              <a:ext uri="{C183D7F6-B498-43B3-948B-1728B52AA6E4}">
                <adec:decorative xmlns:adec="http://schemas.microsoft.com/office/drawing/2017/decorative" val="0"/>
              </a:ext>
            </a:extLst>
          </p:cNvPr>
          <p:cNvGrpSpPr/>
          <p:nvPr/>
        </p:nvGrpSpPr>
        <p:grpSpPr>
          <a:xfrm>
            <a:off x="295560" y="184876"/>
            <a:ext cx="7592291" cy="1690106"/>
            <a:chOff x="295560" y="184876"/>
            <a:chExt cx="7592291" cy="1722206"/>
          </a:xfrm>
        </p:grpSpPr>
        <p:sp>
          <p:nvSpPr>
            <p:cNvPr id="7" name="Rectangle: Rounded Corners 6">
              <a:extLst>
                <a:ext uri="{FF2B5EF4-FFF2-40B4-BE49-F238E27FC236}">
                  <a16:creationId xmlns:a16="http://schemas.microsoft.com/office/drawing/2014/main" id="{48768BD5-F1C0-8B24-423F-D63819EC231A}"/>
                </a:ext>
              </a:extLst>
            </p:cNvPr>
            <p:cNvSpPr/>
            <p:nvPr/>
          </p:nvSpPr>
          <p:spPr>
            <a:xfrm>
              <a:off x="295560" y="184876"/>
              <a:ext cx="7592291" cy="1376069"/>
            </a:xfrm>
            <a:prstGeom prst="roundRect">
              <a:avLst>
                <a:gd name="adj" fmla="val 3377"/>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BA5BBEF-0F9F-E7A2-70D8-074587E0AB6D}"/>
                </a:ext>
              </a:extLst>
            </p:cNvPr>
            <p:cNvSpPr txBox="1"/>
            <p:nvPr/>
          </p:nvSpPr>
          <p:spPr>
            <a:xfrm>
              <a:off x="386073" y="249705"/>
              <a:ext cx="7381710" cy="1657377"/>
            </a:xfrm>
            <a:prstGeom prst="rect">
              <a:avLst/>
            </a:prstGeom>
            <a:noFill/>
          </p:spPr>
          <p:txBody>
            <a:bodyPr wrap="square" rtlCol="0">
              <a:spAutoFit/>
            </a:bodyPr>
            <a:lstStyle/>
            <a:p>
              <a:pPr lvl="0">
                <a:lnSpc>
                  <a:spcPct val="107000"/>
                </a:lnSpc>
                <a:spcAft>
                  <a:spcPts val="800"/>
                </a:spcAft>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Around the outside of the houses a large fence, called a </a:t>
              </a: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palisade</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was built by pushing more piles into the ground very close together. This created a wall of wooden posts and could have been made to help protect the people living at the village. </a:t>
              </a:r>
            </a:p>
            <a:p>
              <a:pPr algn="l" rtl="0" fontAlgn="base"/>
              <a:r>
                <a:rPr lang="en-US" sz="1800" b="0" i="0" dirty="0">
                  <a:solidFill>
                    <a:schemeClr val="bg1"/>
                  </a:solidFill>
                  <a:effectLst/>
                  <a:latin typeface="Calibri" panose="020F0502020204030204" pitchFamily="34" charset="0"/>
                </a:rPr>
                <a:t> </a:t>
              </a:r>
            </a:p>
          </p:txBody>
        </p:sp>
      </p:grpSp>
      <p:pic>
        <p:nvPicPr>
          <p:cNvPr id="4" name="Picture 3" descr="A photograph showing a series of straight wooden posts that are part of the palisade at Must Farm. The wood of the posts is a light brown, with the sharp tips of the posts a lighter yellow colour. The posts have been sunk into a smooth light grey sediment.">
            <a:extLst>
              <a:ext uri="{FF2B5EF4-FFF2-40B4-BE49-F238E27FC236}">
                <a16:creationId xmlns:a16="http://schemas.microsoft.com/office/drawing/2014/main" id="{BCC1EBE4-5982-032A-59CC-05447C5864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18530" y="249705"/>
            <a:ext cx="3790255" cy="5684884"/>
          </a:xfrm>
          <a:prstGeom prst="rect">
            <a:avLst/>
          </a:prstGeom>
          <a:ln w="76200">
            <a:solidFill>
              <a:srgbClr val="FBCE97"/>
            </a:solidFill>
          </a:ln>
        </p:spPr>
      </p:pic>
      <p:pic>
        <p:nvPicPr>
          <p:cNvPr id="3" name="Picture 2">
            <a:extLst>
              <a:ext uri="{FF2B5EF4-FFF2-40B4-BE49-F238E27FC236}">
                <a16:creationId xmlns:a16="http://schemas.microsoft.com/office/drawing/2014/main" id="{EF276EA0-B040-8AF8-3C24-F86C08AA6E0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510" y="6186418"/>
            <a:ext cx="12192000" cy="547819"/>
          </a:xfrm>
          <a:prstGeom prst="rect">
            <a:avLst/>
          </a:prstGeom>
        </p:spPr>
      </p:pic>
      <p:pic>
        <p:nvPicPr>
          <p:cNvPr id="6" name="Pan Across Palisade" descr="A video panning across the upright wooden posts of the palisade at Must Farm ">
            <a:hlinkClick r:id="" action="ppaction://media"/>
            <a:extLst>
              <a:ext uri="{FF2B5EF4-FFF2-40B4-BE49-F238E27FC236}">
                <a16:creationId xmlns:a16="http://schemas.microsoft.com/office/drawing/2014/main" id="{3749800B-445B-CA30-7713-38C6000E0A7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51205" y="1632633"/>
            <a:ext cx="7481000" cy="4456448"/>
          </a:xfrm>
          <a:prstGeom prst="rect">
            <a:avLst/>
          </a:prstGeom>
        </p:spPr>
      </p:pic>
    </p:spTree>
    <p:extLst>
      <p:ext uri="{BB962C8B-B14F-4D97-AF65-F5344CB8AC3E}">
        <p14:creationId xmlns:p14="http://schemas.microsoft.com/office/powerpoint/2010/main" val="36457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9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945</TotalTime>
  <Words>1399</Words>
  <Application>Microsoft Office PowerPoint</Application>
  <PresentationFormat>Widescreen</PresentationFormat>
  <Paragraphs>120</Paragraphs>
  <Slides>18</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Aptos Display</vt:lpstr>
      <vt:lpstr>Arial</vt:lpstr>
      <vt:lpstr>Calibri</vt:lpstr>
      <vt:lpstr>Wingdings</vt:lpstr>
      <vt:lpstr>Office Theme</vt:lpstr>
      <vt:lpstr>Building Must Farm</vt:lpstr>
      <vt:lpstr>What materials were used to build Must Farm?</vt:lpstr>
      <vt:lpstr>Where did the materials to build Must Farm come from?</vt:lpstr>
      <vt:lpstr>What would a Must Farm house have looked like?</vt:lpstr>
      <vt:lpstr>Making Must Farm’s walls and floors</vt:lpstr>
      <vt:lpstr>Roofs and hearths at Must Farm</vt:lpstr>
      <vt:lpstr>How was Must Farm built?</vt:lpstr>
      <vt:lpstr>Piles (stilts) at Must Farm</vt:lpstr>
      <vt:lpstr>Must Farm’s palisade </vt:lpstr>
      <vt:lpstr>When was Must Farm built?</vt:lpstr>
      <vt:lpstr>Traces left behind when Must Farm was built </vt:lpstr>
      <vt:lpstr>What tools did people use to build Must Farm?</vt:lpstr>
      <vt:lpstr>What is Bronze?</vt:lpstr>
      <vt:lpstr>What tools were found at Must Farm?</vt:lpstr>
      <vt:lpstr>Axes in the Bronze Age</vt:lpstr>
      <vt:lpstr>A special axe from Must Farm</vt:lpstr>
      <vt:lpstr>Placing an axe in the river at Must Farm</vt:lpstr>
      <vt:lpstr>Gouges and chisels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Must Farm</dc:title>
  <dc:creator>Charlotte Walton</dc:creator>
  <cp:lastModifiedBy>Chris Wakefield</cp:lastModifiedBy>
  <cp:revision>122</cp:revision>
  <dcterms:created xsi:type="dcterms:W3CDTF">2024-08-13T15:26:10Z</dcterms:created>
  <dcterms:modified xsi:type="dcterms:W3CDTF">2024-11-20T08:15:13Z</dcterms:modified>
</cp:coreProperties>
</file>