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7" r:id="rId10"/>
    <p:sldId id="264" r:id="rId11"/>
    <p:sldId id="265"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D45330-EABD-1F74-15E5-8736CA539639}" name="McHarg, Catherine" initials="MC" userId="S::Catherine.McHarg@HistoricEngland.org.uk::88b8f76c-9ae3-4745-88eb-fe0667a22af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4289"/>
    <a:srgbClr val="FBCE97"/>
    <a:srgbClr val="000000"/>
    <a:srgbClr val="A725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5186F0-DB51-4F40-9FD6-7503E48DE3D7}" v="2" dt="2024-12-03T08:28:05.2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75" autoAdjust="0"/>
    <p:restoredTop sz="94641" autoAdjust="0"/>
  </p:normalViewPr>
  <p:slideViewPr>
    <p:cSldViewPr snapToGrid="0">
      <p:cViewPr varScale="1">
        <p:scale>
          <a:sx n="76" d="100"/>
          <a:sy n="76" d="100"/>
        </p:scale>
        <p:origin x="43" y="4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27F60F-3F4D-40B0-A6C2-2C8D6C10686C}" type="datetimeFigureOut">
              <a:rPr lang="en-GB" smtClean="0"/>
              <a:t>04/12/2024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5666AB-96A1-45FA-AD36-70DC52E4F1E8}" type="slidenum">
              <a:rPr lang="en-GB" smtClean="0"/>
              <a:t>‹#›</a:t>
            </a:fld>
            <a:endParaRPr lang="en-GB"/>
          </a:p>
        </p:txBody>
      </p:sp>
    </p:spTree>
    <p:extLst>
      <p:ext uri="{BB962C8B-B14F-4D97-AF65-F5344CB8AC3E}">
        <p14:creationId xmlns:p14="http://schemas.microsoft.com/office/powerpoint/2010/main" val="37893909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05666AB-96A1-45FA-AD36-70DC52E4F1E8}" type="slidenum">
              <a:rPr lang="en-GB" smtClean="0"/>
              <a:t>1</a:t>
            </a:fld>
            <a:endParaRPr lang="en-GB"/>
          </a:p>
        </p:txBody>
      </p:sp>
    </p:spTree>
    <p:extLst>
      <p:ext uri="{BB962C8B-B14F-4D97-AF65-F5344CB8AC3E}">
        <p14:creationId xmlns:p14="http://schemas.microsoft.com/office/powerpoint/2010/main" val="1532696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C282D-E813-A6AF-A93B-B408188A84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91E8AC-5A50-FEDB-D1E1-8AB9A57B87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B2A62D-E751-00E6-A5A8-AF90B80DA8F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98E99CA-54EA-8273-D076-90BC69FE30B7}"/>
              </a:ext>
            </a:extLst>
          </p:cNvPr>
          <p:cNvSpPr>
            <a:spLocks noGrp="1"/>
          </p:cNvSpPr>
          <p:nvPr>
            <p:ph type="sldNum" sz="quarter" idx="5"/>
          </p:nvPr>
        </p:nvSpPr>
        <p:spPr/>
        <p:txBody>
          <a:bodyPr/>
          <a:lstStyle/>
          <a:p>
            <a:fld id="{805666AB-96A1-45FA-AD36-70DC52E4F1E8}" type="slidenum">
              <a:rPr lang="en-GB" smtClean="0"/>
              <a:t>10</a:t>
            </a:fld>
            <a:endParaRPr lang="en-GB"/>
          </a:p>
        </p:txBody>
      </p:sp>
    </p:spTree>
    <p:extLst>
      <p:ext uri="{BB962C8B-B14F-4D97-AF65-F5344CB8AC3E}">
        <p14:creationId xmlns:p14="http://schemas.microsoft.com/office/powerpoint/2010/main" val="2752467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2D75D-88CA-972B-9617-4B5A76A004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2E0C5B-388A-1785-8328-620115ADB9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9797BF-526F-EF46-8317-3F2791D7924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25FEB5D-BE00-2D14-CC01-12C7B7A7D5B7}"/>
              </a:ext>
            </a:extLst>
          </p:cNvPr>
          <p:cNvSpPr>
            <a:spLocks noGrp="1"/>
          </p:cNvSpPr>
          <p:nvPr>
            <p:ph type="sldNum" sz="quarter" idx="5"/>
          </p:nvPr>
        </p:nvSpPr>
        <p:spPr/>
        <p:txBody>
          <a:bodyPr/>
          <a:lstStyle/>
          <a:p>
            <a:fld id="{805666AB-96A1-45FA-AD36-70DC52E4F1E8}" type="slidenum">
              <a:rPr lang="en-GB" smtClean="0"/>
              <a:t>11</a:t>
            </a:fld>
            <a:endParaRPr lang="en-GB"/>
          </a:p>
        </p:txBody>
      </p:sp>
    </p:spTree>
    <p:extLst>
      <p:ext uri="{BB962C8B-B14F-4D97-AF65-F5344CB8AC3E}">
        <p14:creationId xmlns:p14="http://schemas.microsoft.com/office/powerpoint/2010/main" val="423294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A2B10-36E1-023D-894B-1CBFCD7DDF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F3204F-6BB3-1DBC-9CCC-36C637DD07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226A2F-4EDA-1BAC-8F5A-D41513C5222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E286282-ED39-E45A-49B5-40CF321396AD}"/>
              </a:ext>
            </a:extLst>
          </p:cNvPr>
          <p:cNvSpPr>
            <a:spLocks noGrp="1"/>
          </p:cNvSpPr>
          <p:nvPr>
            <p:ph type="sldNum" sz="quarter" idx="5"/>
          </p:nvPr>
        </p:nvSpPr>
        <p:spPr/>
        <p:txBody>
          <a:bodyPr/>
          <a:lstStyle/>
          <a:p>
            <a:fld id="{805666AB-96A1-45FA-AD36-70DC52E4F1E8}" type="slidenum">
              <a:rPr lang="en-GB" smtClean="0"/>
              <a:t>12</a:t>
            </a:fld>
            <a:endParaRPr lang="en-GB"/>
          </a:p>
        </p:txBody>
      </p:sp>
    </p:spTree>
    <p:extLst>
      <p:ext uri="{BB962C8B-B14F-4D97-AF65-F5344CB8AC3E}">
        <p14:creationId xmlns:p14="http://schemas.microsoft.com/office/powerpoint/2010/main" val="888250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75E76-1342-53BC-667B-8F110615EB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D7630D-1B99-9B5A-959D-4B198E3EB5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583B36-C914-A456-3392-4C9B0E741E3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0F9F684-0096-A978-733F-6077E7FCCAA9}"/>
              </a:ext>
            </a:extLst>
          </p:cNvPr>
          <p:cNvSpPr>
            <a:spLocks noGrp="1"/>
          </p:cNvSpPr>
          <p:nvPr>
            <p:ph type="sldNum" sz="quarter" idx="5"/>
          </p:nvPr>
        </p:nvSpPr>
        <p:spPr/>
        <p:txBody>
          <a:bodyPr/>
          <a:lstStyle/>
          <a:p>
            <a:fld id="{805666AB-96A1-45FA-AD36-70DC52E4F1E8}" type="slidenum">
              <a:rPr lang="en-GB" smtClean="0"/>
              <a:t>2</a:t>
            </a:fld>
            <a:endParaRPr lang="en-GB"/>
          </a:p>
        </p:txBody>
      </p:sp>
    </p:spTree>
    <p:extLst>
      <p:ext uri="{BB962C8B-B14F-4D97-AF65-F5344CB8AC3E}">
        <p14:creationId xmlns:p14="http://schemas.microsoft.com/office/powerpoint/2010/main" val="3201590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FE7C1-A4EA-B61F-746E-05128CC473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8D95DE-D42E-2458-EE21-F8DED84BCD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6C1203-8AEA-2938-E39E-8D6E5349B0B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0793C23-4A8B-A6D6-4DE3-FF5BB797FBD2}"/>
              </a:ext>
            </a:extLst>
          </p:cNvPr>
          <p:cNvSpPr>
            <a:spLocks noGrp="1"/>
          </p:cNvSpPr>
          <p:nvPr>
            <p:ph type="sldNum" sz="quarter" idx="5"/>
          </p:nvPr>
        </p:nvSpPr>
        <p:spPr/>
        <p:txBody>
          <a:bodyPr/>
          <a:lstStyle/>
          <a:p>
            <a:fld id="{805666AB-96A1-45FA-AD36-70DC52E4F1E8}" type="slidenum">
              <a:rPr lang="en-GB" smtClean="0"/>
              <a:t>3</a:t>
            </a:fld>
            <a:endParaRPr lang="en-GB"/>
          </a:p>
        </p:txBody>
      </p:sp>
    </p:spTree>
    <p:extLst>
      <p:ext uri="{BB962C8B-B14F-4D97-AF65-F5344CB8AC3E}">
        <p14:creationId xmlns:p14="http://schemas.microsoft.com/office/powerpoint/2010/main" val="4147015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00815-106B-6F7B-9EE5-0DE6EF2E23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B59789-126A-6226-F3FC-0206DAB61B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BC85E0-C743-6CF3-45F7-EE8395AE9F5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51C53AA-6EA1-F2DB-956B-C531A6CECDEE}"/>
              </a:ext>
            </a:extLst>
          </p:cNvPr>
          <p:cNvSpPr>
            <a:spLocks noGrp="1"/>
          </p:cNvSpPr>
          <p:nvPr>
            <p:ph type="sldNum" sz="quarter" idx="5"/>
          </p:nvPr>
        </p:nvSpPr>
        <p:spPr/>
        <p:txBody>
          <a:bodyPr/>
          <a:lstStyle/>
          <a:p>
            <a:fld id="{805666AB-96A1-45FA-AD36-70DC52E4F1E8}" type="slidenum">
              <a:rPr lang="en-GB" smtClean="0"/>
              <a:t>4</a:t>
            </a:fld>
            <a:endParaRPr lang="en-GB"/>
          </a:p>
        </p:txBody>
      </p:sp>
    </p:spTree>
    <p:extLst>
      <p:ext uri="{BB962C8B-B14F-4D97-AF65-F5344CB8AC3E}">
        <p14:creationId xmlns:p14="http://schemas.microsoft.com/office/powerpoint/2010/main" val="2975482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3C65B-D352-1006-214F-76DC08F3AD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90529D-75C5-BC8E-DB4A-916C7D2354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619754-827D-393C-BA82-D0DC07AE90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926245C-436B-5B0B-B926-0AB18F707AB4}"/>
              </a:ext>
            </a:extLst>
          </p:cNvPr>
          <p:cNvSpPr>
            <a:spLocks noGrp="1"/>
          </p:cNvSpPr>
          <p:nvPr>
            <p:ph type="sldNum" sz="quarter" idx="5"/>
          </p:nvPr>
        </p:nvSpPr>
        <p:spPr/>
        <p:txBody>
          <a:bodyPr/>
          <a:lstStyle/>
          <a:p>
            <a:fld id="{805666AB-96A1-45FA-AD36-70DC52E4F1E8}" type="slidenum">
              <a:rPr lang="en-GB" smtClean="0"/>
              <a:t>5</a:t>
            </a:fld>
            <a:endParaRPr lang="en-GB"/>
          </a:p>
        </p:txBody>
      </p:sp>
    </p:spTree>
    <p:extLst>
      <p:ext uri="{BB962C8B-B14F-4D97-AF65-F5344CB8AC3E}">
        <p14:creationId xmlns:p14="http://schemas.microsoft.com/office/powerpoint/2010/main" val="471063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68AEC-4E59-03C6-117A-9E9A6EEB03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A40625-194A-7FD7-F81A-039121A5C7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5C1C9A-E77D-66D7-15E4-3F979AA50F5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F5F9BF9-9D74-FCE1-C9A2-11F2AF89BAFB}"/>
              </a:ext>
            </a:extLst>
          </p:cNvPr>
          <p:cNvSpPr>
            <a:spLocks noGrp="1"/>
          </p:cNvSpPr>
          <p:nvPr>
            <p:ph type="sldNum" sz="quarter" idx="5"/>
          </p:nvPr>
        </p:nvSpPr>
        <p:spPr/>
        <p:txBody>
          <a:bodyPr/>
          <a:lstStyle/>
          <a:p>
            <a:fld id="{805666AB-96A1-45FA-AD36-70DC52E4F1E8}" type="slidenum">
              <a:rPr lang="en-GB" smtClean="0"/>
              <a:t>6</a:t>
            </a:fld>
            <a:endParaRPr lang="en-GB"/>
          </a:p>
        </p:txBody>
      </p:sp>
    </p:spTree>
    <p:extLst>
      <p:ext uri="{BB962C8B-B14F-4D97-AF65-F5344CB8AC3E}">
        <p14:creationId xmlns:p14="http://schemas.microsoft.com/office/powerpoint/2010/main" val="3357393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F53FF-E21F-1546-F4BA-875003EF78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7504BA-ABD4-9A12-1193-45FDDD2013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3D647B-36E3-E578-2CF1-673920D330B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552591B-5D7F-CB62-6FD1-849DAA8125A0}"/>
              </a:ext>
            </a:extLst>
          </p:cNvPr>
          <p:cNvSpPr>
            <a:spLocks noGrp="1"/>
          </p:cNvSpPr>
          <p:nvPr>
            <p:ph type="sldNum" sz="quarter" idx="5"/>
          </p:nvPr>
        </p:nvSpPr>
        <p:spPr/>
        <p:txBody>
          <a:bodyPr/>
          <a:lstStyle/>
          <a:p>
            <a:fld id="{805666AB-96A1-45FA-AD36-70DC52E4F1E8}" type="slidenum">
              <a:rPr lang="en-GB" smtClean="0"/>
              <a:t>7</a:t>
            </a:fld>
            <a:endParaRPr lang="en-GB"/>
          </a:p>
        </p:txBody>
      </p:sp>
    </p:spTree>
    <p:extLst>
      <p:ext uri="{BB962C8B-B14F-4D97-AF65-F5344CB8AC3E}">
        <p14:creationId xmlns:p14="http://schemas.microsoft.com/office/powerpoint/2010/main" val="4000339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B13BD-973B-91BE-DEAB-C7F3589CF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1CA9B0-E4DC-3A24-8B07-A7EF9E50F6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9BE3EB-CB48-5DDE-3495-2057D738AE3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164B371-2A65-96C6-7590-F170D14313AA}"/>
              </a:ext>
            </a:extLst>
          </p:cNvPr>
          <p:cNvSpPr>
            <a:spLocks noGrp="1"/>
          </p:cNvSpPr>
          <p:nvPr>
            <p:ph type="sldNum" sz="quarter" idx="5"/>
          </p:nvPr>
        </p:nvSpPr>
        <p:spPr/>
        <p:txBody>
          <a:bodyPr/>
          <a:lstStyle/>
          <a:p>
            <a:fld id="{805666AB-96A1-45FA-AD36-70DC52E4F1E8}" type="slidenum">
              <a:rPr lang="en-GB" smtClean="0"/>
              <a:t>8</a:t>
            </a:fld>
            <a:endParaRPr lang="en-GB"/>
          </a:p>
        </p:txBody>
      </p:sp>
    </p:spTree>
    <p:extLst>
      <p:ext uri="{BB962C8B-B14F-4D97-AF65-F5344CB8AC3E}">
        <p14:creationId xmlns:p14="http://schemas.microsoft.com/office/powerpoint/2010/main" val="3044935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B362E-3643-37F1-820D-9D1772E10F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452A49-EF18-1E11-6922-4240FBA272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5037F3-26F2-171C-6E24-A7A363C4078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64D99A8-230F-29E7-7E16-4D7667ED8D2F}"/>
              </a:ext>
            </a:extLst>
          </p:cNvPr>
          <p:cNvSpPr>
            <a:spLocks noGrp="1"/>
          </p:cNvSpPr>
          <p:nvPr>
            <p:ph type="sldNum" sz="quarter" idx="5"/>
          </p:nvPr>
        </p:nvSpPr>
        <p:spPr/>
        <p:txBody>
          <a:bodyPr/>
          <a:lstStyle/>
          <a:p>
            <a:fld id="{805666AB-96A1-45FA-AD36-70DC52E4F1E8}" type="slidenum">
              <a:rPr lang="en-GB" smtClean="0"/>
              <a:t>9</a:t>
            </a:fld>
            <a:endParaRPr lang="en-GB"/>
          </a:p>
        </p:txBody>
      </p:sp>
    </p:spTree>
    <p:extLst>
      <p:ext uri="{BB962C8B-B14F-4D97-AF65-F5344CB8AC3E}">
        <p14:creationId xmlns:p14="http://schemas.microsoft.com/office/powerpoint/2010/main" val="1162217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1422A-A592-C675-F4ED-4DB892D222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8E3F82-88D3-CB7F-C567-9C2C4B3E50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DC42BB6-2E6D-65A2-595C-A409C9D19B9E}"/>
              </a:ext>
            </a:extLst>
          </p:cNvPr>
          <p:cNvSpPr>
            <a:spLocks noGrp="1"/>
          </p:cNvSpPr>
          <p:nvPr>
            <p:ph type="dt" sz="half" idx="10"/>
          </p:nvPr>
        </p:nvSpPr>
        <p:spPr/>
        <p:txBody>
          <a:bodyPr/>
          <a:lstStyle/>
          <a:p>
            <a:fld id="{B4B72736-E07C-4313-8B36-3C305877A6A1}" type="datetimeFigureOut">
              <a:rPr lang="en-GB" smtClean="0"/>
              <a:t>04/12/2024</a:t>
            </a:fld>
            <a:endParaRPr lang="en-GB"/>
          </a:p>
        </p:txBody>
      </p:sp>
      <p:sp>
        <p:nvSpPr>
          <p:cNvPr id="5" name="Footer Placeholder 4">
            <a:extLst>
              <a:ext uri="{FF2B5EF4-FFF2-40B4-BE49-F238E27FC236}">
                <a16:creationId xmlns:a16="http://schemas.microsoft.com/office/drawing/2014/main" id="{25CB66FC-F9D2-3AA3-3EAE-8417BADB32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54B217B-69CB-420C-2A23-41F52881B53F}"/>
              </a:ext>
            </a:extLst>
          </p:cNvPr>
          <p:cNvSpPr>
            <a:spLocks noGrp="1"/>
          </p:cNvSpPr>
          <p:nvPr>
            <p:ph type="sldNum" sz="quarter" idx="12"/>
          </p:nvPr>
        </p:nvSpPr>
        <p:spPr/>
        <p:txBody>
          <a:bodyPr/>
          <a:lstStyle/>
          <a:p>
            <a:fld id="{00C562F5-A5C7-498E-9607-C0EC6BB59B8B}" type="slidenum">
              <a:rPr lang="en-GB" smtClean="0"/>
              <a:t>‹#›</a:t>
            </a:fld>
            <a:endParaRPr lang="en-GB"/>
          </a:p>
        </p:txBody>
      </p:sp>
    </p:spTree>
    <p:extLst>
      <p:ext uri="{BB962C8B-B14F-4D97-AF65-F5344CB8AC3E}">
        <p14:creationId xmlns:p14="http://schemas.microsoft.com/office/powerpoint/2010/main" val="3793086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4BDB3-0A39-6FC9-F5C6-4FB84A175C2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4A33743-2739-F400-CB02-CBE0BE4B4D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BFA91E-477A-1875-DD27-0BAA448D4F54}"/>
              </a:ext>
            </a:extLst>
          </p:cNvPr>
          <p:cNvSpPr>
            <a:spLocks noGrp="1"/>
          </p:cNvSpPr>
          <p:nvPr>
            <p:ph type="dt" sz="half" idx="10"/>
          </p:nvPr>
        </p:nvSpPr>
        <p:spPr/>
        <p:txBody>
          <a:bodyPr/>
          <a:lstStyle/>
          <a:p>
            <a:fld id="{B4B72736-E07C-4313-8B36-3C305877A6A1}" type="datetimeFigureOut">
              <a:rPr lang="en-GB" smtClean="0"/>
              <a:t>04/12/2024</a:t>
            </a:fld>
            <a:endParaRPr lang="en-GB"/>
          </a:p>
        </p:txBody>
      </p:sp>
      <p:sp>
        <p:nvSpPr>
          <p:cNvPr id="5" name="Footer Placeholder 4">
            <a:extLst>
              <a:ext uri="{FF2B5EF4-FFF2-40B4-BE49-F238E27FC236}">
                <a16:creationId xmlns:a16="http://schemas.microsoft.com/office/drawing/2014/main" id="{054CF5C6-EAB7-7E6B-0913-3BE85F8451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1C51D3-1469-766F-3470-DFA44A6754A4}"/>
              </a:ext>
            </a:extLst>
          </p:cNvPr>
          <p:cNvSpPr>
            <a:spLocks noGrp="1"/>
          </p:cNvSpPr>
          <p:nvPr>
            <p:ph type="sldNum" sz="quarter" idx="12"/>
          </p:nvPr>
        </p:nvSpPr>
        <p:spPr/>
        <p:txBody>
          <a:bodyPr/>
          <a:lstStyle/>
          <a:p>
            <a:fld id="{00C562F5-A5C7-498E-9607-C0EC6BB59B8B}" type="slidenum">
              <a:rPr lang="en-GB" smtClean="0"/>
              <a:t>‹#›</a:t>
            </a:fld>
            <a:endParaRPr lang="en-GB"/>
          </a:p>
        </p:txBody>
      </p:sp>
    </p:spTree>
    <p:extLst>
      <p:ext uri="{BB962C8B-B14F-4D97-AF65-F5344CB8AC3E}">
        <p14:creationId xmlns:p14="http://schemas.microsoft.com/office/powerpoint/2010/main" val="4131798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041AB6-62AF-75E1-907B-0DE2D46C3D4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E48837A-1A81-D982-3D85-7FFAF31032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E92ABC9-852B-1EE5-EEC4-F03D5B5BB65C}"/>
              </a:ext>
            </a:extLst>
          </p:cNvPr>
          <p:cNvSpPr>
            <a:spLocks noGrp="1"/>
          </p:cNvSpPr>
          <p:nvPr>
            <p:ph type="dt" sz="half" idx="10"/>
          </p:nvPr>
        </p:nvSpPr>
        <p:spPr/>
        <p:txBody>
          <a:bodyPr/>
          <a:lstStyle/>
          <a:p>
            <a:fld id="{B4B72736-E07C-4313-8B36-3C305877A6A1}" type="datetimeFigureOut">
              <a:rPr lang="en-GB" smtClean="0"/>
              <a:t>04/12/2024</a:t>
            </a:fld>
            <a:endParaRPr lang="en-GB"/>
          </a:p>
        </p:txBody>
      </p:sp>
      <p:sp>
        <p:nvSpPr>
          <p:cNvPr id="5" name="Footer Placeholder 4">
            <a:extLst>
              <a:ext uri="{FF2B5EF4-FFF2-40B4-BE49-F238E27FC236}">
                <a16:creationId xmlns:a16="http://schemas.microsoft.com/office/drawing/2014/main" id="{8F48382A-F3D3-5FDF-8FD9-2C83FCF0F8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95F954-D14B-34ED-FAC9-D77A55DDE4B5}"/>
              </a:ext>
            </a:extLst>
          </p:cNvPr>
          <p:cNvSpPr>
            <a:spLocks noGrp="1"/>
          </p:cNvSpPr>
          <p:nvPr>
            <p:ph type="sldNum" sz="quarter" idx="12"/>
          </p:nvPr>
        </p:nvSpPr>
        <p:spPr/>
        <p:txBody>
          <a:bodyPr/>
          <a:lstStyle/>
          <a:p>
            <a:fld id="{00C562F5-A5C7-498E-9607-C0EC6BB59B8B}" type="slidenum">
              <a:rPr lang="en-GB" smtClean="0"/>
              <a:t>‹#›</a:t>
            </a:fld>
            <a:endParaRPr lang="en-GB"/>
          </a:p>
        </p:txBody>
      </p:sp>
    </p:spTree>
    <p:extLst>
      <p:ext uri="{BB962C8B-B14F-4D97-AF65-F5344CB8AC3E}">
        <p14:creationId xmlns:p14="http://schemas.microsoft.com/office/powerpoint/2010/main" val="3676530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D163C-EF52-6ECD-D252-2471BCA695F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9119937-A0DB-597B-5D47-1BF3B99DC4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1D7764-52EB-AAB5-1EEC-F8315A959754}"/>
              </a:ext>
            </a:extLst>
          </p:cNvPr>
          <p:cNvSpPr>
            <a:spLocks noGrp="1"/>
          </p:cNvSpPr>
          <p:nvPr>
            <p:ph type="dt" sz="half" idx="10"/>
          </p:nvPr>
        </p:nvSpPr>
        <p:spPr/>
        <p:txBody>
          <a:bodyPr/>
          <a:lstStyle/>
          <a:p>
            <a:fld id="{B4B72736-E07C-4313-8B36-3C305877A6A1}" type="datetimeFigureOut">
              <a:rPr lang="en-GB" smtClean="0"/>
              <a:t>04/12/2024</a:t>
            </a:fld>
            <a:endParaRPr lang="en-GB"/>
          </a:p>
        </p:txBody>
      </p:sp>
      <p:sp>
        <p:nvSpPr>
          <p:cNvPr id="5" name="Footer Placeholder 4">
            <a:extLst>
              <a:ext uri="{FF2B5EF4-FFF2-40B4-BE49-F238E27FC236}">
                <a16:creationId xmlns:a16="http://schemas.microsoft.com/office/drawing/2014/main" id="{9AB00221-59CB-5458-9B6D-6FA2C0E03B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92D288-BA9A-516E-340D-626C97BF7DE4}"/>
              </a:ext>
            </a:extLst>
          </p:cNvPr>
          <p:cNvSpPr>
            <a:spLocks noGrp="1"/>
          </p:cNvSpPr>
          <p:nvPr>
            <p:ph type="sldNum" sz="quarter" idx="12"/>
          </p:nvPr>
        </p:nvSpPr>
        <p:spPr/>
        <p:txBody>
          <a:bodyPr/>
          <a:lstStyle/>
          <a:p>
            <a:fld id="{00C562F5-A5C7-498E-9607-C0EC6BB59B8B}" type="slidenum">
              <a:rPr lang="en-GB" smtClean="0"/>
              <a:t>‹#›</a:t>
            </a:fld>
            <a:endParaRPr lang="en-GB"/>
          </a:p>
        </p:txBody>
      </p:sp>
    </p:spTree>
    <p:extLst>
      <p:ext uri="{BB962C8B-B14F-4D97-AF65-F5344CB8AC3E}">
        <p14:creationId xmlns:p14="http://schemas.microsoft.com/office/powerpoint/2010/main" val="2804502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86B3C-FF20-0241-F4A4-224A43F005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2990F0B-0F92-F2D1-5A5F-94D01668F18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4C013A-07F1-41E6-5576-FED3F6D0184F}"/>
              </a:ext>
            </a:extLst>
          </p:cNvPr>
          <p:cNvSpPr>
            <a:spLocks noGrp="1"/>
          </p:cNvSpPr>
          <p:nvPr>
            <p:ph type="dt" sz="half" idx="10"/>
          </p:nvPr>
        </p:nvSpPr>
        <p:spPr/>
        <p:txBody>
          <a:bodyPr/>
          <a:lstStyle/>
          <a:p>
            <a:fld id="{B4B72736-E07C-4313-8B36-3C305877A6A1}" type="datetimeFigureOut">
              <a:rPr lang="en-GB" smtClean="0"/>
              <a:t>04/12/2024</a:t>
            </a:fld>
            <a:endParaRPr lang="en-GB"/>
          </a:p>
        </p:txBody>
      </p:sp>
      <p:sp>
        <p:nvSpPr>
          <p:cNvPr id="5" name="Footer Placeholder 4">
            <a:extLst>
              <a:ext uri="{FF2B5EF4-FFF2-40B4-BE49-F238E27FC236}">
                <a16:creationId xmlns:a16="http://schemas.microsoft.com/office/drawing/2014/main" id="{E88A1E5B-644B-F8BE-FCDC-4D3058EF6C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A08FA7-6FE7-C35F-B511-5F6D24A11F3E}"/>
              </a:ext>
            </a:extLst>
          </p:cNvPr>
          <p:cNvSpPr>
            <a:spLocks noGrp="1"/>
          </p:cNvSpPr>
          <p:nvPr>
            <p:ph type="sldNum" sz="quarter" idx="12"/>
          </p:nvPr>
        </p:nvSpPr>
        <p:spPr/>
        <p:txBody>
          <a:bodyPr/>
          <a:lstStyle/>
          <a:p>
            <a:fld id="{00C562F5-A5C7-498E-9607-C0EC6BB59B8B}" type="slidenum">
              <a:rPr lang="en-GB" smtClean="0"/>
              <a:t>‹#›</a:t>
            </a:fld>
            <a:endParaRPr lang="en-GB"/>
          </a:p>
        </p:txBody>
      </p:sp>
    </p:spTree>
    <p:extLst>
      <p:ext uri="{BB962C8B-B14F-4D97-AF65-F5344CB8AC3E}">
        <p14:creationId xmlns:p14="http://schemas.microsoft.com/office/powerpoint/2010/main" val="248770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C5A26-8CA8-3E01-EADF-EEE0B1A956A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99CE43-694F-F2FC-6E6D-86CBD0A8CD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68EBCE-67DF-AF63-6B25-85470C15DD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2C6A1C7-0F43-A032-DC14-EB2987790735}"/>
              </a:ext>
            </a:extLst>
          </p:cNvPr>
          <p:cNvSpPr>
            <a:spLocks noGrp="1"/>
          </p:cNvSpPr>
          <p:nvPr>
            <p:ph type="dt" sz="half" idx="10"/>
          </p:nvPr>
        </p:nvSpPr>
        <p:spPr/>
        <p:txBody>
          <a:bodyPr/>
          <a:lstStyle/>
          <a:p>
            <a:fld id="{B4B72736-E07C-4313-8B36-3C305877A6A1}" type="datetimeFigureOut">
              <a:rPr lang="en-GB" smtClean="0"/>
              <a:t>04/12/2024</a:t>
            </a:fld>
            <a:endParaRPr lang="en-GB"/>
          </a:p>
        </p:txBody>
      </p:sp>
      <p:sp>
        <p:nvSpPr>
          <p:cNvPr id="6" name="Footer Placeholder 5">
            <a:extLst>
              <a:ext uri="{FF2B5EF4-FFF2-40B4-BE49-F238E27FC236}">
                <a16:creationId xmlns:a16="http://schemas.microsoft.com/office/drawing/2014/main" id="{63C99CE6-8294-B854-42E0-AAA3B414C6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52A6615-E931-A325-804F-F0BEDDF6D0F8}"/>
              </a:ext>
            </a:extLst>
          </p:cNvPr>
          <p:cNvSpPr>
            <a:spLocks noGrp="1"/>
          </p:cNvSpPr>
          <p:nvPr>
            <p:ph type="sldNum" sz="quarter" idx="12"/>
          </p:nvPr>
        </p:nvSpPr>
        <p:spPr/>
        <p:txBody>
          <a:bodyPr/>
          <a:lstStyle/>
          <a:p>
            <a:fld id="{00C562F5-A5C7-498E-9607-C0EC6BB59B8B}" type="slidenum">
              <a:rPr lang="en-GB" smtClean="0"/>
              <a:t>‹#›</a:t>
            </a:fld>
            <a:endParaRPr lang="en-GB"/>
          </a:p>
        </p:txBody>
      </p:sp>
    </p:spTree>
    <p:extLst>
      <p:ext uri="{BB962C8B-B14F-4D97-AF65-F5344CB8AC3E}">
        <p14:creationId xmlns:p14="http://schemas.microsoft.com/office/powerpoint/2010/main" val="22092341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4B2D6-5B64-252B-9D42-31A49C75C0C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49EAB4-4753-9914-FC2B-A4966E91DA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30EE24-7E93-ABC7-E38A-06087768A2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E8F3BD9-874F-72EF-0F19-21BF859339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F9DBE2-00A2-E88A-54E1-DA5F4B4ED6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8698C6A-2F75-C244-CDD0-ADCDB3CE7156}"/>
              </a:ext>
            </a:extLst>
          </p:cNvPr>
          <p:cNvSpPr>
            <a:spLocks noGrp="1"/>
          </p:cNvSpPr>
          <p:nvPr>
            <p:ph type="dt" sz="half" idx="10"/>
          </p:nvPr>
        </p:nvSpPr>
        <p:spPr/>
        <p:txBody>
          <a:bodyPr/>
          <a:lstStyle/>
          <a:p>
            <a:fld id="{B4B72736-E07C-4313-8B36-3C305877A6A1}" type="datetimeFigureOut">
              <a:rPr lang="en-GB" smtClean="0"/>
              <a:t>04/12/2024</a:t>
            </a:fld>
            <a:endParaRPr lang="en-GB"/>
          </a:p>
        </p:txBody>
      </p:sp>
      <p:sp>
        <p:nvSpPr>
          <p:cNvPr id="8" name="Footer Placeholder 7">
            <a:extLst>
              <a:ext uri="{FF2B5EF4-FFF2-40B4-BE49-F238E27FC236}">
                <a16:creationId xmlns:a16="http://schemas.microsoft.com/office/drawing/2014/main" id="{7F99C766-7414-E9BE-0AFC-FC671A2EC36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3699AFD-7CAA-6962-793A-5F1EC552EB50}"/>
              </a:ext>
            </a:extLst>
          </p:cNvPr>
          <p:cNvSpPr>
            <a:spLocks noGrp="1"/>
          </p:cNvSpPr>
          <p:nvPr>
            <p:ph type="sldNum" sz="quarter" idx="12"/>
          </p:nvPr>
        </p:nvSpPr>
        <p:spPr/>
        <p:txBody>
          <a:bodyPr/>
          <a:lstStyle/>
          <a:p>
            <a:fld id="{00C562F5-A5C7-498E-9607-C0EC6BB59B8B}" type="slidenum">
              <a:rPr lang="en-GB" smtClean="0"/>
              <a:t>‹#›</a:t>
            </a:fld>
            <a:endParaRPr lang="en-GB"/>
          </a:p>
        </p:txBody>
      </p:sp>
    </p:spTree>
    <p:extLst>
      <p:ext uri="{BB962C8B-B14F-4D97-AF65-F5344CB8AC3E}">
        <p14:creationId xmlns:p14="http://schemas.microsoft.com/office/powerpoint/2010/main" val="2078108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C0BA4-4000-C966-15DA-D22802DED54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54403B1-3D92-FD93-6BCE-6353B63565C3}"/>
              </a:ext>
            </a:extLst>
          </p:cNvPr>
          <p:cNvSpPr>
            <a:spLocks noGrp="1"/>
          </p:cNvSpPr>
          <p:nvPr>
            <p:ph type="dt" sz="half" idx="10"/>
          </p:nvPr>
        </p:nvSpPr>
        <p:spPr/>
        <p:txBody>
          <a:bodyPr/>
          <a:lstStyle/>
          <a:p>
            <a:fld id="{B4B72736-E07C-4313-8B36-3C305877A6A1}" type="datetimeFigureOut">
              <a:rPr lang="en-GB" smtClean="0"/>
              <a:t>04/12/2024</a:t>
            </a:fld>
            <a:endParaRPr lang="en-GB"/>
          </a:p>
        </p:txBody>
      </p:sp>
      <p:sp>
        <p:nvSpPr>
          <p:cNvPr id="4" name="Footer Placeholder 3">
            <a:extLst>
              <a:ext uri="{FF2B5EF4-FFF2-40B4-BE49-F238E27FC236}">
                <a16:creationId xmlns:a16="http://schemas.microsoft.com/office/drawing/2014/main" id="{20F943F6-95B0-1761-E50E-6A87402A330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FC0E707-254E-178C-F4E0-1C0D15C24764}"/>
              </a:ext>
            </a:extLst>
          </p:cNvPr>
          <p:cNvSpPr>
            <a:spLocks noGrp="1"/>
          </p:cNvSpPr>
          <p:nvPr>
            <p:ph type="sldNum" sz="quarter" idx="12"/>
          </p:nvPr>
        </p:nvSpPr>
        <p:spPr/>
        <p:txBody>
          <a:bodyPr/>
          <a:lstStyle/>
          <a:p>
            <a:fld id="{00C562F5-A5C7-498E-9607-C0EC6BB59B8B}" type="slidenum">
              <a:rPr lang="en-GB" smtClean="0"/>
              <a:t>‹#›</a:t>
            </a:fld>
            <a:endParaRPr lang="en-GB"/>
          </a:p>
        </p:txBody>
      </p:sp>
    </p:spTree>
    <p:extLst>
      <p:ext uri="{BB962C8B-B14F-4D97-AF65-F5344CB8AC3E}">
        <p14:creationId xmlns:p14="http://schemas.microsoft.com/office/powerpoint/2010/main" val="4218391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E14950-BF56-D0AE-ABCA-3921C6B39601}"/>
              </a:ext>
            </a:extLst>
          </p:cNvPr>
          <p:cNvSpPr>
            <a:spLocks noGrp="1"/>
          </p:cNvSpPr>
          <p:nvPr>
            <p:ph type="dt" sz="half" idx="10"/>
          </p:nvPr>
        </p:nvSpPr>
        <p:spPr/>
        <p:txBody>
          <a:bodyPr/>
          <a:lstStyle/>
          <a:p>
            <a:fld id="{B4B72736-E07C-4313-8B36-3C305877A6A1}" type="datetimeFigureOut">
              <a:rPr lang="en-GB" smtClean="0"/>
              <a:t>04/12/2024</a:t>
            </a:fld>
            <a:endParaRPr lang="en-GB"/>
          </a:p>
        </p:txBody>
      </p:sp>
      <p:sp>
        <p:nvSpPr>
          <p:cNvPr id="3" name="Footer Placeholder 2">
            <a:extLst>
              <a:ext uri="{FF2B5EF4-FFF2-40B4-BE49-F238E27FC236}">
                <a16:creationId xmlns:a16="http://schemas.microsoft.com/office/drawing/2014/main" id="{22694954-03D4-A71C-1822-8EE939A30E9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4BD112A-9B6A-A2ED-2277-D4384B953493}"/>
              </a:ext>
            </a:extLst>
          </p:cNvPr>
          <p:cNvSpPr>
            <a:spLocks noGrp="1"/>
          </p:cNvSpPr>
          <p:nvPr>
            <p:ph type="sldNum" sz="quarter" idx="12"/>
          </p:nvPr>
        </p:nvSpPr>
        <p:spPr/>
        <p:txBody>
          <a:bodyPr/>
          <a:lstStyle/>
          <a:p>
            <a:fld id="{00C562F5-A5C7-498E-9607-C0EC6BB59B8B}" type="slidenum">
              <a:rPr lang="en-GB" smtClean="0"/>
              <a:t>‹#›</a:t>
            </a:fld>
            <a:endParaRPr lang="en-GB"/>
          </a:p>
        </p:txBody>
      </p:sp>
    </p:spTree>
    <p:extLst>
      <p:ext uri="{BB962C8B-B14F-4D97-AF65-F5344CB8AC3E}">
        <p14:creationId xmlns:p14="http://schemas.microsoft.com/office/powerpoint/2010/main" val="2429637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07A10-8D03-5C5C-B48D-B430728827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489A279-515C-9B6D-EA5D-EA1A6C4DEC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72D35D7-5467-CB33-8C12-4BEA2ED208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76D872-1DB1-5CF1-D3D6-FCC81D9CF037}"/>
              </a:ext>
            </a:extLst>
          </p:cNvPr>
          <p:cNvSpPr>
            <a:spLocks noGrp="1"/>
          </p:cNvSpPr>
          <p:nvPr>
            <p:ph type="dt" sz="half" idx="10"/>
          </p:nvPr>
        </p:nvSpPr>
        <p:spPr/>
        <p:txBody>
          <a:bodyPr/>
          <a:lstStyle/>
          <a:p>
            <a:fld id="{B4B72736-E07C-4313-8B36-3C305877A6A1}" type="datetimeFigureOut">
              <a:rPr lang="en-GB" smtClean="0"/>
              <a:t>04/12/2024</a:t>
            </a:fld>
            <a:endParaRPr lang="en-GB"/>
          </a:p>
        </p:txBody>
      </p:sp>
      <p:sp>
        <p:nvSpPr>
          <p:cNvPr id="6" name="Footer Placeholder 5">
            <a:extLst>
              <a:ext uri="{FF2B5EF4-FFF2-40B4-BE49-F238E27FC236}">
                <a16:creationId xmlns:a16="http://schemas.microsoft.com/office/drawing/2014/main" id="{C833B7E2-DD69-0267-01ED-4AF44776E68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34357A7-F9B2-9D81-D40E-E90E2CFEE473}"/>
              </a:ext>
            </a:extLst>
          </p:cNvPr>
          <p:cNvSpPr>
            <a:spLocks noGrp="1"/>
          </p:cNvSpPr>
          <p:nvPr>
            <p:ph type="sldNum" sz="quarter" idx="12"/>
          </p:nvPr>
        </p:nvSpPr>
        <p:spPr/>
        <p:txBody>
          <a:bodyPr/>
          <a:lstStyle/>
          <a:p>
            <a:fld id="{00C562F5-A5C7-498E-9607-C0EC6BB59B8B}" type="slidenum">
              <a:rPr lang="en-GB" smtClean="0"/>
              <a:t>‹#›</a:t>
            </a:fld>
            <a:endParaRPr lang="en-GB"/>
          </a:p>
        </p:txBody>
      </p:sp>
    </p:spTree>
    <p:extLst>
      <p:ext uri="{BB962C8B-B14F-4D97-AF65-F5344CB8AC3E}">
        <p14:creationId xmlns:p14="http://schemas.microsoft.com/office/powerpoint/2010/main" val="1541575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F6AE7-9654-4332-3E6E-671608F6CD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FA3DCF5-82A4-F678-8B8B-877FE8940B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28296A5-CE39-7D60-4043-5760E8966A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24DA39-41EF-9AA2-4C79-B8ACC2C32E90}"/>
              </a:ext>
            </a:extLst>
          </p:cNvPr>
          <p:cNvSpPr>
            <a:spLocks noGrp="1"/>
          </p:cNvSpPr>
          <p:nvPr>
            <p:ph type="dt" sz="half" idx="10"/>
          </p:nvPr>
        </p:nvSpPr>
        <p:spPr/>
        <p:txBody>
          <a:bodyPr/>
          <a:lstStyle/>
          <a:p>
            <a:fld id="{B4B72736-E07C-4313-8B36-3C305877A6A1}" type="datetimeFigureOut">
              <a:rPr lang="en-GB" smtClean="0"/>
              <a:t>04/12/2024</a:t>
            </a:fld>
            <a:endParaRPr lang="en-GB"/>
          </a:p>
        </p:txBody>
      </p:sp>
      <p:sp>
        <p:nvSpPr>
          <p:cNvPr id="6" name="Footer Placeholder 5">
            <a:extLst>
              <a:ext uri="{FF2B5EF4-FFF2-40B4-BE49-F238E27FC236}">
                <a16:creationId xmlns:a16="http://schemas.microsoft.com/office/drawing/2014/main" id="{5B152273-AAA9-DEF1-F4DA-3BC7E607611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289A3E2-EDAF-A2F0-636B-D7E2814397B4}"/>
              </a:ext>
            </a:extLst>
          </p:cNvPr>
          <p:cNvSpPr>
            <a:spLocks noGrp="1"/>
          </p:cNvSpPr>
          <p:nvPr>
            <p:ph type="sldNum" sz="quarter" idx="12"/>
          </p:nvPr>
        </p:nvSpPr>
        <p:spPr/>
        <p:txBody>
          <a:bodyPr/>
          <a:lstStyle/>
          <a:p>
            <a:fld id="{00C562F5-A5C7-498E-9607-C0EC6BB59B8B}" type="slidenum">
              <a:rPr lang="en-GB" smtClean="0"/>
              <a:t>‹#›</a:t>
            </a:fld>
            <a:endParaRPr lang="en-GB"/>
          </a:p>
        </p:txBody>
      </p:sp>
    </p:spTree>
    <p:extLst>
      <p:ext uri="{BB962C8B-B14F-4D97-AF65-F5344CB8AC3E}">
        <p14:creationId xmlns:p14="http://schemas.microsoft.com/office/powerpoint/2010/main" val="1437138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6E7EE8-F9F7-4AEB-EAA9-3EB34E6DC6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641E324-6D44-0F2B-611E-44F91BB274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3B276D-720E-D6BD-FD2C-B47AB52759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4B72736-E07C-4313-8B36-3C305877A6A1}" type="datetimeFigureOut">
              <a:rPr lang="en-GB" smtClean="0"/>
              <a:t>04/12/2024</a:t>
            </a:fld>
            <a:endParaRPr lang="en-GB"/>
          </a:p>
        </p:txBody>
      </p:sp>
      <p:sp>
        <p:nvSpPr>
          <p:cNvPr id="5" name="Footer Placeholder 4">
            <a:extLst>
              <a:ext uri="{FF2B5EF4-FFF2-40B4-BE49-F238E27FC236}">
                <a16:creationId xmlns:a16="http://schemas.microsoft.com/office/drawing/2014/main" id="{9EB9C559-356D-7E2D-8285-AAD60BF03A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FC9A91C4-5D41-CB7F-F1D4-77B21BBA76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0C562F5-A5C7-498E-9607-C0EC6BB59B8B}" type="slidenum">
              <a:rPr lang="en-GB" smtClean="0"/>
              <a:t>‹#›</a:t>
            </a:fld>
            <a:endParaRPr lang="en-GB"/>
          </a:p>
        </p:txBody>
      </p:sp>
    </p:spTree>
    <p:extLst>
      <p:ext uri="{BB962C8B-B14F-4D97-AF65-F5344CB8AC3E}">
        <p14:creationId xmlns:p14="http://schemas.microsoft.com/office/powerpoint/2010/main" val="26925047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jpeg"/><Relationship Id="rId7"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8.tiff"/></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jpe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jpeg"/><Relationship Id="rId7"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23.png"/><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image" Target="../media/image18.jpg"/><Relationship Id="rId9"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5A94B24-72D3-828F-74FC-54FF96FB224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tretch>
            <a:fillRect/>
          </a:stretch>
        </p:blipFill>
        <p:spPr>
          <a:xfrm>
            <a:off x="0" y="3513"/>
            <a:ext cx="12192000" cy="6734237"/>
          </a:xfrm>
          <a:prstGeom prst="rect">
            <a:avLst/>
          </a:prstGeom>
        </p:spPr>
      </p:pic>
      <p:sp>
        <p:nvSpPr>
          <p:cNvPr id="6" name="Title 5">
            <a:extLst>
              <a:ext uri="{FF2B5EF4-FFF2-40B4-BE49-F238E27FC236}">
                <a16:creationId xmlns:a16="http://schemas.microsoft.com/office/drawing/2014/main" id="{A5F33FCD-86C8-3D31-4C0A-8A6988155FF7}"/>
              </a:ext>
            </a:extLst>
          </p:cNvPr>
          <p:cNvSpPr txBox="1">
            <a:spLocks noGrp="1"/>
          </p:cNvSpPr>
          <p:nvPr>
            <p:ph type="title" idx="4294967295"/>
          </p:nvPr>
        </p:nvSpPr>
        <p:spPr>
          <a:xfrm>
            <a:off x="4634" y="230909"/>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What is archaeology?</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descr="A photograph of archaeologists carefully cleaning the skeleton of a horse that is lying on its side in a grave. ">
            <a:extLst>
              <a:ext uri="{FF2B5EF4-FFF2-40B4-BE49-F238E27FC236}">
                <a16:creationId xmlns:a16="http://schemas.microsoft.com/office/drawing/2014/main" id="{0B6D640B-08C5-A91C-4324-C32AB20E6596}"/>
              </a:ext>
            </a:extLst>
          </p:cNvPr>
          <p:cNvPicPr>
            <a:picLocks noChangeAspect="1"/>
          </p:cNvPicPr>
          <p:nvPr/>
        </p:nvPicPr>
        <p:blipFill>
          <a:blip r:embed="rId4" cstate="hqprint">
            <a:extLst>
              <a:ext uri="{28A0092B-C50C-407E-A947-70E740481C1C}">
                <a14:useLocalDpi xmlns:a14="http://schemas.microsoft.com/office/drawing/2010/main"/>
              </a:ext>
            </a:extLst>
          </a:blip>
          <a:srcRect r="-38"/>
          <a:stretch/>
        </p:blipFill>
        <p:spPr>
          <a:xfrm>
            <a:off x="4634" y="1066406"/>
            <a:ext cx="12187366" cy="5181996"/>
          </a:xfrm>
          <a:prstGeom prst="rect">
            <a:avLst/>
          </a:prstGeom>
        </p:spPr>
      </p:pic>
    </p:spTree>
    <p:extLst>
      <p:ext uri="{BB962C8B-B14F-4D97-AF65-F5344CB8AC3E}">
        <p14:creationId xmlns:p14="http://schemas.microsoft.com/office/powerpoint/2010/main" val="12914270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C88C1-DBE3-016F-D0E5-DD805D5B8BB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3103C83-C3A3-EA68-8A44-B531A39DE8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tretch>
            <a:fillRect/>
          </a:stretch>
        </p:blipFill>
        <p:spPr>
          <a:xfrm>
            <a:off x="0" y="3513"/>
            <a:ext cx="12192000" cy="6734237"/>
          </a:xfrm>
          <a:prstGeom prst="rect">
            <a:avLst/>
          </a:prstGeom>
        </p:spPr>
      </p:pic>
      <p:sp>
        <p:nvSpPr>
          <p:cNvPr id="6" name="Title 5">
            <a:extLst>
              <a:ext uri="{FF2B5EF4-FFF2-40B4-BE49-F238E27FC236}">
                <a16:creationId xmlns:a16="http://schemas.microsoft.com/office/drawing/2014/main" id="{C0F43928-A31F-5C46-3805-847DA9E9ED12}"/>
              </a:ext>
            </a:extLst>
          </p:cNvPr>
          <p:cNvSpPr txBox="1">
            <a:spLocks noGrp="1"/>
          </p:cNvSpPr>
          <p:nvPr>
            <p:ph type="title" idx="4294967295"/>
          </p:nvPr>
        </p:nvSpPr>
        <p:spPr>
          <a:xfrm>
            <a:off x="4634" y="230909"/>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How do archaeologists understand what they find?</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44ACF78E-FCEC-866D-11CC-606808C84E28}"/>
              </a:ext>
              <a:ext uri="{C183D7F6-B498-43B3-948B-1728B52AA6E4}">
                <adec:decorative xmlns:adec="http://schemas.microsoft.com/office/drawing/2017/decorative" val="1"/>
              </a:ext>
            </a:extLst>
          </p:cNvPr>
          <p:cNvGrpSpPr/>
          <p:nvPr/>
        </p:nvGrpSpPr>
        <p:grpSpPr>
          <a:xfrm>
            <a:off x="6451224" y="1951321"/>
            <a:ext cx="5042784" cy="3437043"/>
            <a:chOff x="6451224" y="1951321"/>
            <a:chExt cx="5042784" cy="3437043"/>
          </a:xfrm>
        </p:grpSpPr>
        <p:sp>
          <p:nvSpPr>
            <p:cNvPr id="7" name="Rectangle 6">
              <a:extLst>
                <a:ext uri="{FF2B5EF4-FFF2-40B4-BE49-F238E27FC236}">
                  <a16:creationId xmlns:a16="http://schemas.microsoft.com/office/drawing/2014/main" id="{56A9497C-1AD2-34EB-807F-68D35CBF1C8B}"/>
                </a:ext>
              </a:extLst>
            </p:cNvPr>
            <p:cNvSpPr/>
            <p:nvPr/>
          </p:nvSpPr>
          <p:spPr>
            <a:xfrm>
              <a:off x="6451224" y="1951321"/>
              <a:ext cx="5033640" cy="3374136"/>
            </a:xfrm>
            <a:prstGeom prst="rect">
              <a:avLst/>
            </a:prstGeom>
            <a:solidFill>
              <a:srgbClr val="FBCE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08E9B4C1-C967-32FD-B3A4-2F70CCB2C8BB}"/>
                </a:ext>
              </a:extLst>
            </p:cNvPr>
            <p:cNvSpPr txBox="1"/>
            <p:nvPr/>
          </p:nvSpPr>
          <p:spPr>
            <a:xfrm>
              <a:off x="6602162" y="2146579"/>
              <a:ext cx="4891846" cy="3241785"/>
            </a:xfrm>
            <a:prstGeom prst="rect">
              <a:avLst/>
            </a:prstGeom>
            <a:noFill/>
          </p:spPr>
          <p:txBody>
            <a:bodyPr wrap="square" rtlCol="0">
              <a:spAutoFit/>
            </a:bodyPr>
            <a:lstStyle/>
            <a:p>
              <a:pPr lvl="0">
                <a:lnSpc>
                  <a:spcPct val="107000"/>
                </a:lnSpc>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Archaeologists use the layers beneath the ground to help understand the archaeology they find.</a:t>
              </a:r>
            </a:p>
            <a:p>
              <a:pPr lvl="0">
                <a:lnSpc>
                  <a:spcPct val="107000"/>
                </a:lnSpc>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Working out the order of these layers and how they connect is called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stratigraphy</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lvl="0">
                <a:lnSpc>
                  <a:spcPct val="107000"/>
                </a:lnSpc>
                <a:spcAft>
                  <a:spcPts val="80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Usually, layers that are found deep down are much older than the layers underneath our feet, which have formed much more recently. </a:t>
              </a:r>
            </a:p>
            <a:p>
              <a:endParaRPr lang="en-GB" dirty="0"/>
            </a:p>
          </p:txBody>
        </p:sp>
      </p:grpSp>
      <p:pic>
        <p:nvPicPr>
          <p:cNvPr id="4" name="Picture 3" descr="A reconstruction drawing of some archaeologists digging on the surface with all the different layers of soil and artefacts visible below their feet. ">
            <a:extLst>
              <a:ext uri="{FF2B5EF4-FFF2-40B4-BE49-F238E27FC236}">
                <a16:creationId xmlns:a16="http://schemas.microsoft.com/office/drawing/2014/main" id="{9711E003-3A9B-CE39-E252-15407F4F317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55362" y="1316736"/>
            <a:ext cx="5103671" cy="4662720"/>
          </a:xfrm>
          <a:prstGeom prst="rect">
            <a:avLst/>
          </a:prstGeom>
          <a:ln w="38100">
            <a:solidFill>
              <a:srgbClr val="1D4289"/>
            </a:solidFill>
          </a:ln>
        </p:spPr>
      </p:pic>
    </p:spTree>
    <p:extLst>
      <p:ext uri="{BB962C8B-B14F-4D97-AF65-F5344CB8AC3E}">
        <p14:creationId xmlns:p14="http://schemas.microsoft.com/office/powerpoint/2010/main" val="1923882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853CB-A6DA-D2E3-F62C-AAA4CC6AE89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DFEAA1F-9A48-1472-58C3-50FE686218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tretch>
            <a:fillRect/>
          </a:stretch>
        </p:blipFill>
        <p:spPr>
          <a:xfrm>
            <a:off x="0" y="3513"/>
            <a:ext cx="12192000" cy="6734237"/>
          </a:xfrm>
          <a:prstGeom prst="rect">
            <a:avLst/>
          </a:prstGeom>
        </p:spPr>
      </p:pic>
      <p:sp>
        <p:nvSpPr>
          <p:cNvPr id="6" name="Title 5">
            <a:extLst>
              <a:ext uri="{FF2B5EF4-FFF2-40B4-BE49-F238E27FC236}">
                <a16:creationId xmlns:a16="http://schemas.microsoft.com/office/drawing/2014/main" id="{640CC25B-3D72-050B-B708-75419945C6E5}"/>
              </a:ext>
              <a:ext uri="{C183D7F6-B498-43B3-948B-1728B52AA6E4}">
                <adec:decorative xmlns:adec="http://schemas.microsoft.com/office/drawing/2017/decorative" val="1"/>
              </a:ext>
            </a:extLst>
          </p:cNvPr>
          <p:cNvSpPr txBox="1">
            <a:spLocks noGrp="1"/>
          </p:cNvSpPr>
          <p:nvPr>
            <p:ph type="title" idx="4294967295"/>
          </p:nvPr>
        </p:nvSpPr>
        <p:spPr>
          <a:xfrm>
            <a:off x="4634" y="230909"/>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Processing and studying archaeological finds</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31F9D0B7-27BB-B246-2277-761356ABAB48}"/>
              </a:ext>
              <a:ext uri="{C183D7F6-B498-43B3-948B-1728B52AA6E4}">
                <adec:decorative xmlns:adec="http://schemas.microsoft.com/office/drawing/2017/decorative" val="1"/>
              </a:ext>
            </a:extLst>
          </p:cNvPr>
          <p:cNvSpPr txBox="1"/>
          <p:nvPr/>
        </p:nvSpPr>
        <p:spPr>
          <a:xfrm>
            <a:off x="1520994" y="1291524"/>
            <a:ext cx="4103597" cy="4621009"/>
          </a:xfrm>
          <a:prstGeom prst="rect">
            <a:avLst/>
          </a:prstGeom>
          <a:noFill/>
        </p:spPr>
        <p:txBody>
          <a:bodyPr wrap="square" rtlCol="0">
            <a:spAutoFit/>
          </a:bodyPr>
          <a:lstStyle/>
          <a:p>
            <a:pPr lvl="0">
              <a:lnSpc>
                <a:spcPct val="107000"/>
              </a:lnSpc>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Once artefacts are found they are carefully washed and dried so that they can be studied.</a:t>
            </a:r>
          </a:p>
          <a:p>
            <a:pPr lvl="0">
              <a:lnSpc>
                <a:spcPct val="107000"/>
              </a:lnSpc>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Specialists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archaeologists who study different materials and techniques, will then look closely at the artefacts and use their knowledge to help work out how it fits into the story of the site. </a:t>
            </a:r>
          </a:p>
          <a:p>
            <a:pPr lvl="0">
              <a:lnSpc>
                <a:spcPct val="107000"/>
              </a:lnSpc>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Specialists can help to date when artefacts were from, where they might have been made and what they were used for. </a:t>
            </a:r>
          </a:p>
          <a:p>
            <a:endParaRPr lang="en-GB" dirty="0"/>
          </a:p>
        </p:txBody>
      </p:sp>
      <p:grpSp>
        <p:nvGrpSpPr>
          <p:cNvPr id="4" name="Group 3">
            <a:extLst>
              <a:ext uri="{FF2B5EF4-FFF2-40B4-BE49-F238E27FC236}">
                <a16:creationId xmlns:a16="http://schemas.microsoft.com/office/drawing/2014/main" id="{F851FE1E-59C6-0D83-4E52-0617ADACC810}"/>
              </a:ext>
              <a:ext uri="{C183D7F6-B498-43B3-948B-1728B52AA6E4}">
                <adec:decorative xmlns:adec="http://schemas.microsoft.com/office/drawing/2017/decorative" val="1"/>
              </a:ext>
            </a:extLst>
          </p:cNvPr>
          <p:cNvGrpSpPr/>
          <p:nvPr/>
        </p:nvGrpSpPr>
        <p:grpSpPr>
          <a:xfrm>
            <a:off x="8852752" y="1010191"/>
            <a:ext cx="3173025" cy="2855021"/>
            <a:chOff x="8852752" y="1010191"/>
            <a:chExt cx="3173025" cy="2855021"/>
          </a:xfrm>
        </p:grpSpPr>
        <p:sp>
          <p:nvSpPr>
            <p:cNvPr id="16" name="Oval 15">
              <a:extLst>
                <a:ext uri="{FF2B5EF4-FFF2-40B4-BE49-F238E27FC236}">
                  <a16:creationId xmlns:a16="http://schemas.microsoft.com/office/drawing/2014/main" id="{ED550CC1-C432-79A4-4F0B-230CEE1EE4BF}"/>
                </a:ext>
              </a:extLst>
            </p:cNvPr>
            <p:cNvSpPr/>
            <p:nvPr/>
          </p:nvSpPr>
          <p:spPr>
            <a:xfrm>
              <a:off x="8852752" y="1486857"/>
              <a:ext cx="2230232" cy="2115172"/>
            </a:xfrm>
            <a:prstGeom prst="ellipse">
              <a:avLst/>
            </a:prstGeom>
            <a:solidFill>
              <a:srgbClr val="FBCE97"/>
            </a:solidFill>
            <a:ln w="57150">
              <a:solidFill>
                <a:srgbClr val="FBCE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 name="Picture 39" descr="A photograph of a tiny dark blue-green bottle">
              <a:extLst>
                <a:ext uri="{FF2B5EF4-FFF2-40B4-BE49-F238E27FC236}">
                  <a16:creationId xmlns:a16="http://schemas.microsoft.com/office/drawing/2014/main" id="{F2D5787F-463F-457F-4F5E-F4986E2F7FC6}"/>
                </a:ext>
              </a:extLst>
            </p:cNvPr>
            <p:cNvPicPr>
              <a:picLocks noChangeAspect="1"/>
            </p:cNvPicPr>
            <p:nvPr/>
          </p:nvPicPr>
          <p:blipFill>
            <a:blip r:embed="rId4" cstate="print">
              <a:extLst>
                <a:ext uri="{28A0092B-C50C-407E-A947-70E740481C1C}">
                  <a14:useLocalDpi xmlns:a14="http://schemas.microsoft.com/office/drawing/2010/main"/>
                </a:ext>
              </a:extLst>
            </a:blip>
            <a:srcRect l="45989"/>
            <a:stretch/>
          </p:blipFill>
          <p:spPr>
            <a:xfrm>
              <a:off x="9469214" y="1010191"/>
              <a:ext cx="1032415" cy="2855021"/>
            </a:xfrm>
            <a:prstGeom prst="rect">
              <a:avLst/>
            </a:prstGeom>
          </p:spPr>
        </p:pic>
        <p:sp>
          <p:nvSpPr>
            <p:cNvPr id="8" name="Rectangle: Rounded Corners 7">
              <a:extLst>
                <a:ext uri="{FF2B5EF4-FFF2-40B4-BE49-F238E27FC236}">
                  <a16:creationId xmlns:a16="http://schemas.microsoft.com/office/drawing/2014/main" id="{1DC3B520-ED3D-64C2-D301-CC5CCC29CC73}"/>
                </a:ext>
              </a:extLst>
            </p:cNvPr>
            <p:cNvSpPr/>
            <p:nvPr/>
          </p:nvSpPr>
          <p:spPr>
            <a:xfrm>
              <a:off x="10606222" y="2647354"/>
              <a:ext cx="1396938" cy="636996"/>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7388A239-47D2-8B54-B89C-A28E5F730FEF}"/>
                </a:ext>
              </a:extLst>
            </p:cNvPr>
            <p:cNvSpPr txBox="1"/>
            <p:nvPr/>
          </p:nvSpPr>
          <p:spPr>
            <a:xfrm>
              <a:off x="10562957" y="2605565"/>
              <a:ext cx="1462820" cy="646331"/>
            </a:xfrm>
            <a:prstGeom prst="rect">
              <a:avLst/>
            </a:prstGeom>
            <a:noFill/>
          </p:spPr>
          <p:txBody>
            <a:bodyPr wrap="square" rtlCol="0">
              <a:spAutoFit/>
            </a:bodyPr>
            <a:lstStyle/>
            <a:p>
              <a:pPr algn="ctr"/>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Roman Glass bottle</a:t>
              </a:r>
              <a:endParaRPr lang="en-GB"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2" name="Group 21">
            <a:extLst>
              <a:ext uri="{FF2B5EF4-FFF2-40B4-BE49-F238E27FC236}">
                <a16:creationId xmlns:a16="http://schemas.microsoft.com/office/drawing/2014/main" id="{3029515C-6053-1A65-5607-29466A890E69}"/>
              </a:ext>
              <a:ext uri="{C183D7F6-B498-43B3-948B-1728B52AA6E4}">
                <adec:decorative xmlns:adec="http://schemas.microsoft.com/office/drawing/2017/decorative" val="1"/>
              </a:ext>
            </a:extLst>
          </p:cNvPr>
          <p:cNvGrpSpPr/>
          <p:nvPr/>
        </p:nvGrpSpPr>
        <p:grpSpPr>
          <a:xfrm>
            <a:off x="5819679" y="1150356"/>
            <a:ext cx="3438152" cy="2203157"/>
            <a:chOff x="5819679" y="1150356"/>
            <a:chExt cx="3438152" cy="2203157"/>
          </a:xfrm>
        </p:grpSpPr>
        <p:grpSp>
          <p:nvGrpSpPr>
            <p:cNvPr id="3" name="Group 2">
              <a:extLst>
                <a:ext uri="{FF2B5EF4-FFF2-40B4-BE49-F238E27FC236}">
                  <a16:creationId xmlns:a16="http://schemas.microsoft.com/office/drawing/2014/main" id="{192ECF61-0594-0306-A72F-84D7416AB55D}"/>
                </a:ext>
                <a:ext uri="{C183D7F6-B498-43B3-948B-1728B52AA6E4}">
                  <adec:decorative xmlns:adec="http://schemas.microsoft.com/office/drawing/2017/decorative" val="1"/>
                </a:ext>
              </a:extLst>
            </p:cNvPr>
            <p:cNvGrpSpPr/>
            <p:nvPr/>
          </p:nvGrpSpPr>
          <p:grpSpPr>
            <a:xfrm>
              <a:off x="5819679" y="1150356"/>
              <a:ext cx="2323004" cy="2203157"/>
              <a:chOff x="5819679" y="1150356"/>
              <a:chExt cx="2323004" cy="2203157"/>
            </a:xfrm>
          </p:grpSpPr>
          <p:sp>
            <p:nvSpPr>
              <p:cNvPr id="15" name="Oval 14">
                <a:extLst>
                  <a:ext uri="{FF2B5EF4-FFF2-40B4-BE49-F238E27FC236}">
                    <a16:creationId xmlns:a16="http://schemas.microsoft.com/office/drawing/2014/main" id="{0B6E208D-888E-27D5-EA89-8370D90ACC33}"/>
                  </a:ext>
                </a:extLst>
              </p:cNvPr>
              <p:cNvSpPr/>
              <p:nvPr/>
            </p:nvSpPr>
            <p:spPr>
              <a:xfrm>
                <a:off x="5819679" y="1150356"/>
                <a:ext cx="2323004" cy="2203157"/>
              </a:xfrm>
              <a:prstGeom prst="ellipse">
                <a:avLst/>
              </a:prstGeom>
              <a:solidFill>
                <a:srgbClr val="FBCE97"/>
              </a:solidFill>
              <a:ln w="57150">
                <a:solidFill>
                  <a:srgbClr val="FBCE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descr="A photograph of a broken prehistoric pot with lined decoration that has been fitted back together. ">
                <a:extLst>
                  <a:ext uri="{FF2B5EF4-FFF2-40B4-BE49-F238E27FC236}">
                    <a16:creationId xmlns:a16="http://schemas.microsoft.com/office/drawing/2014/main" id="{CDD32B06-031B-8DBC-223B-71860B12055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96000" y="1258948"/>
                <a:ext cx="1770361" cy="1985971"/>
              </a:xfrm>
              <a:prstGeom prst="rect">
                <a:avLst/>
              </a:prstGeom>
            </p:spPr>
          </p:pic>
        </p:grpSp>
        <p:sp>
          <p:nvSpPr>
            <p:cNvPr id="11" name="Rectangle: Rounded Corners 10">
              <a:extLst>
                <a:ext uri="{FF2B5EF4-FFF2-40B4-BE49-F238E27FC236}">
                  <a16:creationId xmlns:a16="http://schemas.microsoft.com/office/drawing/2014/main" id="{33E676F2-3C8F-1CD8-00E9-3DB2C98A78BB}"/>
                </a:ext>
              </a:extLst>
            </p:cNvPr>
            <p:cNvSpPr/>
            <p:nvPr/>
          </p:nvSpPr>
          <p:spPr>
            <a:xfrm>
              <a:off x="7697002" y="1183751"/>
              <a:ext cx="1560829" cy="636996"/>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7314395C-DFB6-3A77-7E27-C145A48D8906}"/>
                </a:ext>
              </a:extLst>
            </p:cNvPr>
            <p:cNvSpPr txBox="1"/>
            <p:nvPr/>
          </p:nvSpPr>
          <p:spPr>
            <a:xfrm>
              <a:off x="7687594" y="1162160"/>
              <a:ext cx="1462820" cy="646331"/>
            </a:xfrm>
            <a:prstGeom prst="rect">
              <a:avLst/>
            </a:prstGeom>
            <a:noFill/>
          </p:spPr>
          <p:txBody>
            <a:bodyPr wrap="square" rtlCol="0">
              <a:spAutoFit/>
            </a:bodyPr>
            <a:lstStyle/>
            <a:p>
              <a:pPr algn="ctr"/>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Iron Age refitted pot</a:t>
              </a:r>
              <a:endParaRPr lang="en-GB"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id="{04195512-ED6A-97B6-6C2A-545DC594E5DD}"/>
              </a:ext>
              <a:ext uri="{C183D7F6-B498-43B3-948B-1728B52AA6E4}">
                <adec:decorative xmlns:adec="http://schemas.microsoft.com/office/drawing/2017/decorative" val="1"/>
              </a:ext>
            </a:extLst>
          </p:cNvPr>
          <p:cNvGrpSpPr/>
          <p:nvPr/>
        </p:nvGrpSpPr>
        <p:grpSpPr>
          <a:xfrm>
            <a:off x="8382775" y="3729532"/>
            <a:ext cx="3527133" cy="2434013"/>
            <a:chOff x="8382775" y="3729532"/>
            <a:chExt cx="3527133" cy="2434013"/>
          </a:xfrm>
        </p:grpSpPr>
        <p:grpSp>
          <p:nvGrpSpPr>
            <p:cNvPr id="9" name="Group 8">
              <a:extLst>
                <a:ext uri="{FF2B5EF4-FFF2-40B4-BE49-F238E27FC236}">
                  <a16:creationId xmlns:a16="http://schemas.microsoft.com/office/drawing/2014/main" id="{21C9B670-4D79-0123-E14D-1E0E63945BFF}"/>
                </a:ext>
                <a:ext uri="{C183D7F6-B498-43B3-948B-1728B52AA6E4}">
                  <adec:decorative xmlns:adec="http://schemas.microsoft.com/office/drawing/2017/decorative" val="1"/>
                </a:ext>
              </a:extLst>
            </p:cNvPr>
            <p:cNvGrpSpPr/>
            <p:nvPr/>
          </p:nvGrpSpPr>
          <p:grpSpPr>
            <a:xfrm>
              <a:off x="9383857" y="3729532"/>
              <a:ext cx="2526051" cy="2395729"/>
              <a:chOff x="9383857" y="3729532"/>
              <a:chExt cx="2526051" cy="2395729"/>
            </a:xfrm>
          </p:grpSpPr>
          <p:sp>
            <p:nvSpPr>
              <p:cNvPr id="18" name="Oval 17">
                <a:extLst>
                  <a:ext uri="{FF2B5EF4-FFF2-40B4-BE49-F238E27FC236}">
                    <a16:creationId xmlns:a16="http://schemas.microsoft.com/office/drawing/2014/main" id="{4F9A13DF-B214-6D75-8A67-767A8848C1FA}"/>
                  </a:ext>
                </a:extLst>
              </p:cNvPr>
              <p:cNvSpPr/>
              <p:nvPr/>
            </p:nvSpPr>
            <p:spPr>
              <a:xfrm>
                <a:off x="9383857" y="3729532"/>
                <a:ext cx="2526051" cy="2395729"/>
              </a:xfrm>
              <a:prstGeom prst="ellipse">
                <a:avLst/>
              </a:prstGeom>
              <a:solidFill>
                <a:srgbClr val="FBCE97"/>
              </a:solidFill>
              <a:ln w="57150">
                <a:solidFill>
                  <a:srgbClr val="FBCE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Picture 35" descr="A broken Roman pot with a stylised face">
                <a:extLst>
                  <a:ext uri="{FF2B5EF4-FFF2-40B4-BE49-F238E27FC236}">
                    <a16:creationId xmlns:a16="http://schemas.microsoft.com/office/drawing/2014/main" id="{E3D24B71-5B51-1B69-FBD0-ADBFA66DF42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650434" y="3761986"/>
                <a:ext cx="1992896" cy="2228509"/>
              </a:xfrm>
              <a:prstGeom prst="rect">
                <a:avLst/>
              </a:prstGeom>
            </p:spPr>
          </p:pic>
        </p:grpSp>
        <p:sp>
          <p:nvSpPr>
            <p:cNvPr id="13" name="Rectangle: Rounded Corners 12">
              <a:extLst>
                <a:ext uri="{FF2B5EF4-FFF2-40B4-BE49-F238E27FC236}">
                  <a16:creationId xmlns:a16="http://schemas.microsoft.com/office/drawing/2014/main" id="{6398E535-AE83-21DF-3B6A-789BC2A6DAFE}"/>
                </a:ext>
              </a:extLst>
            </p:cNvPr>
            <p:cNvSpPr/>
            <p:nvPr/>
          </p:nvSpPr>
          <p:spPr>
            <a:xfrm>
              <a:off x="8382775" y="5794213"/>
              <a:ext cx="1992896" cy="369332"/>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0F2491BF-AB19-D24B-7655-8322EBD69E73}"/>
                </a:ext>
              </a:extLst>
            </p:cNvPr>
            <p:cNvSpPr txBox="1"/>
            <p:nvPr/>
          </p:nvSpPr>
          <p:spPr>
            <a:xfrm>
              <a:off x="8471167" y="5784878"/>
              <a:ext cx="1845842" cy="369332"/>
            </a:xfrm>
            <a:prstGeom prst="rect">
              <a:avLst/>
            </a:prstGeom>
            <a:noFill/>
          </p:spPr>
          <p:txBody>
            <a:bodyPr wrap="square" rtlCol="0">
              <a:spAutoFit/>
            </a:bodyPr>
            <a:lstStyle/>
            <a:p>
              <a:pPr algn="ctr"/>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Roman face pot</a:t>
              </a:r>
              <a:endParaRPr lang="en-GB"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3" name="Group 22">
            <a:extLst>
              <a:ext uri="{FF2B5EF4-FFF2-40B4-BE49-F238E27FC236}">
                <a16:creationId xmlns:a16="http://schemas.microsoft.com/office/drawing/2014/main" id="{4E27901F-2ACF-FA60-07CF-9B98C13752A3}"/>
              </a:ext>
              <a:ext uri="{C183D7F6-B498-43B3-948B-1728B52AA6E4}">
                <adec:decorative xmlns:adec="http://schemas.microsoft.com/office/drawing/2017/decorative" val="1"/>
              </a:ext>
            </a:extLst>
          </p:cNvPr>
          <p:cNvGrpSpPr/>
          <p:nvPr/>
        </p:nvGrpSpPr>
        <p:grpSpPr>
          <a:xfrm>
            <a:off x="5838457" y="3423342"/>
            <a:ext cx="3295235" cy="2321771"/>
            <a:chOff x="5838457" y="3423342"/>
            <a:chExt cx="3295235" cy="2321771"/>
          </a:xfrm>
        </p:grpSpPr>
        <p:grpSp>
          <p:nvGrpSpPr>
            <p:cNvPr id="7" name="Group 6">
              <a:extLst>
                <a:ext uri="{FF2B5EF4-FFF2-40B4-BE49-F238E27FC236}">
                  <a16:creationId xmlns:a16="http://schemas.microsoft.com/office/drawing/2014/main" id="{B74534A0-8218-E116-3086-F4A1634C508D}"/>
                </a:ext>
                <a:ext uri="{C183D7F6-B498-43B3-948B-1728B52AA6E4}">
                  <adec:decorative xmlns:adec="http://schemas.microsoft.com/office/drawing/2017/decorative" val="1"/>
                </a:ext>
              </a:extLst>
            </p:cNvPr>
            <p:cNvGrpSpPr/>
            <p:nvPr/>
          </p:nvGrpSpPr>
          <p:grpSpPr>
            <a:xfrm>
              <a:off x="6685622" y="3423342"/>
              <a:ext cx="2448070" cy="2321771"/>
              <a:chOff x="6685622" y="3423342"/>
              <a:chExt cx="2448070" cy="2321771"/>
            </a:xfrm>
          </p:grpSpPr>
          <p:sp>
            <p:nvSpPr>
              <p:cNvPr id="41" name="Oval 40">
                <a:extLst>
                  <a:ext uri="{FF2B5EF4-FFF2-40B4-BE49-F238E27FC236}">
                    <a16:creationId xmlns:a16="http://schemas.microsoft.com/office/drawing/2014/main" id="{4B5DA97C-B0C0-23E9-248A-8DF56F02F70B}"/>
                  </a:ext>
                </a:extLst>
              </p:cNvPr>
              <p:cNvSpPr/>
              <p:nvPr/>
            </p:nvSpPr>
            <p:spPr>
              <a:xfrm>
                <a:off x="6685622" y="3423342"/>
                <a:ext cx="2448070" cy="2321771"/>
              </a:xfrm>
              <a:prstGeom prst="ellipse">
                <a:avLst/>
              </a:prstGeom>
              <a:solidFill>
                <a:srgbClr val="FBCE97"/>
              </a:solidFill>
              <a:ln w="57150">
                <a:solidFill>
                  <a:srgbClr val="FBCE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Picture 31" descr="A close-up photograph of a pair of Roman shoes">
                <a:extLst>
                  <a:ext uri="{FF2B5EF4-FFF2-40B4-BE49-F238E27FC236}">
                    <a16:creationId xmlns:a16="http://schemas.microsoft.com/office/drawing/2014/main" id="{3B30E10A-0C09-7C25-73AA-9286451B9D8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066514" y="3552161"/>
                <a:ext cx="1753983" cy="2113233"/>
              </a:xfrm>
              <a:prstGeom prst="rect">
                <a:avLst/>
              </a:prstGeom>
            </p:spPr>
          </p:pic>
        </p:grpSp>
        <p:sp>
          <p:nvSpPr>
            <p:cNvPr id="17" name="Rectangle: Rounded Corners 16">
              <a:extLst>
                <a:ext uri="{FF2B5EF4-FFF2-40B4-BE49-F238E27FC236}">
                  <a16:creationId xmlns:a16="http://schemas.microsoft.com/office/drawing/2014/main" id="{96658992-CE3F-D68D-C1E2-7C757D1505B0}"/>
                </a:ext>
              </a:extLst>
            </p:cNvPr>
            <p:cNvSpPr/>
            <p:nvPr/>
          </p:nvSpPr>
          <p:spPr>
            <a:xfrm>
              <a:off x="5838457" y="5312183"/>
              <a:ext cx="1560829" cy="369332"/>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C1B3F30F-591F-372A-EED1-82B41DB97819}"/>
                </a:ext>
              </a:extLst>
            </p:cNvPr>
            <p:cNvSpPr txBox="1"/>
            <p:nvPr/>
          </p:nvSpPr>
          <p:spPr>
            <a:xfrm>
              <a:off x="5932822" y="5296062"/>
              <a:ext cx="1462820" cy="369332"/>
            </a:xfrm>
            <a:prstGeom prst="rect">
              <a:avLst/>
            </a:prstGeom>
            <a:noFill/>
          </p:spPr>
          <p:txBody>
            <a:bodyPr wrap="square" rtlCol="0">
              <a:spAutoFit/>
            </a:bodyPr>
            <a:lstStyle/>
            <a:p>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Roman Shoe</a:t>
              </a:r>
              <a:endParaRPr lang="en-GB"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5" name="Group 24">
            <a:extLst>
              <a:ext uri="{FF2B5EF4-FFF2-40B4-BE49-F238E27FC236}">
                <a16:creationId xmlns:a16="http://schemas.microsoft.com/office/drawing/2014/main" id="{5146F92C-EAB7-D4BD-7FEE-861A4B4A8D64}"/>
              </a:ext>
              <a:ext uri="{C183D7F6-B498-43B3-948B-1728B52AA6E4}">
                <adec:decorative xmlns:adec="http://schemas.microsoft.com/office/drawing/2017/decorative" val="1"/>
              </a:ext>
            </a:extLst>
          </p:cNvPr>
          <p:cNvGrpSpPr/>
          <p:nvPr/>
        </p:nvGrpSpPr>
        <p:grpSpPr>
          <a:xfrm>
            <a:off x="297696" y="1132420"/>
            <a:ext cx="2767933" cy="4992841"/>
            <a:chOff x="297696" y="1132420"/>
            <a:chExt cx="2767933" cy="4992841"/>
          </a:xfrm>
        </p:grpSpPr>
        <p:pic>
          <p:nvPicPr>
            <p:cNvPr id="38" name="Picture 37">
              <a:extLst>
                <a:ext uri="{FF2B5EF4-FFF2-40B4-BE49-F238E27FC236}">
                  <a16:creationId xmlns:a16="http://schemas.microsoft.com/office/drawing/2014/main" id="{872A91D5-0DD9-3A80-7ACC-5E2181911991}"/>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rot="16200000">
              <a:off x="-1795029" y="3225145"/>
              <a:ext cx="4992841" cy="807392"/>
            </a:xfrm>
            <a:prstGeom prst="rect">
              <a:avLst/>
            </a:prstGeom>
          </p:spPr>
        </p:pic>
        <p:sp>
          <p:nvSpPr>
            <p:cNvPr id="20" name="Rectangle: Rounded Corners 19">
              <a:extLst>
                <a:ext uri="{FF2B5EF4-FFF2-40B4-BE49-F238E27FC236}">
                  <a16:creationId xmlns:a16="http://schemas.microsoft.com/office/drawing/2014/main" id="{93FBE4EF-6780-3E11-E905-A86BD6823F47}"/>
                </a:ext>
              </a:extLst>
            </p:cNvPr>
            <p:cNvSpPr/>
            <p:nvPr/>
          </p:nvSpPr>
          <p:spPr>
            <a:xfrm>
              <a:off x="1013538" y="5660111"/>
              <a:ext cx="1877430" cy="369332"/>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20FD0E6D-02A1-EF8E-775E-17CCD9658C57}"/>
                </a:ext>
              </a:extLst>
            </p:cNvPr>
            <p:cNvSpPr txBox="1"/>
            <p:nvPr/>
          </p:nvSpPr>
          <p:spPr>
            <a:xfrm>
              <a:off x="1101928" y="5650775"/>
              <a:ext cx="1963701" cy="369332"/>
            </a:xfrm>
            <a:prstGeom prst="rect">
              <a:avLst/>
            </a:prstGeom>
            <a:noFill/>
          </p:spPr>
          <p:txBody>
            <a:bodyPr wrap="square" rtlCol="0">
              <a:spAutoFit/>
            </a:bodyPr>
            <a:lstStyle/>
            <a:p>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Iron Age Sword</a:t>
              </a:r>
              <a:endParaRPr lang="en-GB"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67160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30618-C563-7413-39BC-DB83376605B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18403DC-D886-D0E1-0B5A-A4396114EA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tretch>
            <a:fillRect/>
          </a:stretch>
        </p:blipFill>
        <p:spPr>
          <a:xfrm>
            <a:off x="0" y="3513"/>
            <a:ext cx="12192000" cy="6734237"/>
          </a:xfrm>
          <a:prstGeom prst="rect">
            <a:avLst/>
          </a:prstGeom>
        </p:spPr>
      </p:pic>
      <p:sp>
        <p:nvSpPr>
          <p:cNvPr id="6" name="Title 5">
            <a:extLst>
              <a:ext uri="{FF2B5EF4-FFF2-40B4-BE49-F238E27FC236}">
                <a16:creationId xmlns:a16="http://schemas.microsoft.com/office/drawing/2014/main" id="{78E36521-83D1-91AE-6805-27F0C87D62DE}"/>
              </a:ext>
            </a:extLst>
          </p:cNvPr>
          <p:cNvSpPr txBox="1">
            <a:spLocks noGrp="1"/>
          </p:cNvSpPr>
          <p:nvPr>
            <p:ph type="title" idx="4294967295"/>
          </p:nvPr>
        </p:nvSpPr>
        <p:spPr>
          <a:xfrm>
            <a:off x="4634" y="230909"/>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Making theories</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030B0995-D608-BA48-4FB9-28AA29B51A94}"/>
              </a:ext>
            </a:extLst>
          </p:cNvPr>
          <p:cNvSpPr txBox="1"/>
          <p:nvPr/>
        </p:nvSpPr>
        <p:spPr>
          <a:xfrm>
            <a:off x="264365" y="1202669"/>
            <a:ext cx="5831636" cy="4324645"/>
          </a:xfrm>
          <a:prstGeom prst="rect">
            <a:avLst/>
          </a:prstGeom>
          <a:noFill/>
        </p:spPr>
        <p:txBody>
          <a:bodyPr wrap="square" rtlCol="0">
            <a:spAutoFit/>
          </a:bodyPr>
          <a:lstStyle/>
          <a:p>
            <a:pPr lvl="0">
              <a:lnSpc>
                <a:spcPct val="107000"/>
              </a:lnSpc>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Archaeologists must use all the information and evidence from their digs to make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theories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about what happened at sites.</a:t>
            </a:r>
          </a:p>
          <a:p>
            <a:pPr lvl="0">
              <a:lnSpc>
                <a:spcPct val="107000"/>
              </a:lnSpc>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Theories can change over time as more evidence is discovered or new digging reveals more finds and archaeology.</a:t>
            </a:r>
          </a:p>
          <a:p>
            <a:pPr lvl="0">
              <a:lnSpc>
                <a:spcPct val="107000"/>
              </a:lnSpc>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Sometimes there can be two different theories about what might have happened in the past. When this happens, archaeologists must decide which one they think is better. This means there isn’t always a right and wrong answer in archaeology. </a:t>
            </a:r>
          </a:p>
          <a:p>
            <a:endParaRPr lang="en-GB" dirty="0"/>
          </a:p>
        </p:txBody>
      </p:sp>
      <p:grpSp>
        <p:nvGrpSpPr>
          <p:cNvPr id="9" name="Group 8">
            <a:extLst>
              <a:ext uri="{FF2B5EF4-FFF2-40B4-BE49-F238E27FC236}">
                <a16:creationId xmlns:a16="http://schemas.microsoft.com/office/drawing/2014/main" id="{424CBD00-0A3B-8644-6098-644E594B6F06}"/>
              </a:ext>
              <a:ext uri="{C183D7F6-B498-43B3-948B-1728B52AA6E4}">
                <adec:decorative xmlns:adec="http://schemas.microsoft.com/office/drawing/2017/decorative" val="1"/>
              </a:ext>
            </a:extLst>
          </p:cNvPr>
          <p:cNvGrpSpPr/>
          <p:nvPr/>
        </p:nvGrpSpPr>
        <p:grpSpPr>
          <a:xfrm>
            <a:off x="1824476" y="1046895"/>
            <a:ext cx="10417568" cy="5227446"/>
            <a:chOff x="1824476" y="1046895"/>
            <a:chExt cx="10417568" cy="5227446"/>
          </a:xfrm>
        </p:grpSpPr>
        <p:pic>
          <p:nvPicPr>
            <p:cNvPr id="4" name="Picture 3" descr="A photograph showing an archaeological dig with lots of preserved wood in the ground. ">
              <a:extLst>
                <a:ext uri="{FF2B5EF4-FFF2-40B4-BE49-F238E27FC236}">
                  <a16:creationId xmlns:a16="http://schemas.microsoft.com/office/drawing/2014/main" id="{2F5E92F8-B4C3-708E-C0C2-7A84329B285C}"/>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286965" y="1046895"/>
              <a:ext cx="5955079" cy="5227446"/>
            </a:xfrm>
            <a:prstGeom prst="rect">
              <a:avLst/>
            </a:prstGeom>
          </p:spPr>
        </p:pic>
        <p:sp>
          <p:nvSpPr>
            <p:cNvPr id="7" name="Rectangle: Rounded Corners 6">
              <a:extLst>
                <a:ext uri="{FF2B5EF4-FFF2-40B4-BE49-F238E27FC236}">
                  <a16:creationId xmlns:a16="http://schemas.microsoft.com/office/drawing/2014/main" id="{F3D0D48B-391F-02DA-4334-EAE7615963E1}"/>
                </a:ext>
              </a:extLst>
            </p:cNvPr>
            <p:cNvSpPr/>
            <p:nvPr/>
          </p:nvSpPr>
          <p:spPr>
            <a:xfrm>
              <a:off x="1824476" y="5134901"/>
              <a:ext cx="4080560" cy="1040860"/>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54BC46E5-1D36-170D-D3B0-CFC3E2CACEBC}"/>
                </a:ext>
              </a:extLst>
            </p:cNvPr>
            <p:cNvSpPr txBox="1"/>
            <p:nvPr/>
          </p:nvSpPr>
          <p:spPr>
            <a:xfrm>
              <a:off x="1929924" y="5197490"/>
              <a:ext cx="3815384" cy="923330"/>
            </a:xfrm>
            <a:prstGeom prst="rect">
              <a:avLst/>
            </a:prstGeom>
            <a:noFill/>
          </p:spPr>
          <p:txBody>
            <a:bodyPr wrap="square" rtlCol="0">
              <a:spAutoFit/>
            </a:bodyPr>
            <a:lstStyle/>
            <a:p>
              <a:pPr algn="ctr"/>
              <a:r>
                <a:rPr lang="en-US" sz="1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Archaeologists had to investigate what could have caused a Bronze Age village at Must Farm to burn down</a:t>
              </a:r>
              <a:endParaRPr lang="en-GB"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2771612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8FEE5-E0A4-537E-374F-6180742EC9D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1B79783-293F-69E4-6A32-38A34B0C22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tretch>
            <a:fillRect/>
          </a:stretch>
        </p:blipFill>
        <p:spPr>
          <a:xfrm>
            <a:off x="-4634" y="0"/>
            <a:ext cx="12192000" cy="6734237"/>
          </a:xfrm>
          <a:prstGeom prst="rect">
            <a:avLst/>
          </a:prstGeom>
        </p:spPr>
      </p:pic>
      <p:sp>
        <p:nvSpPr>
          <p:cNvPr id="6" name="Title 5">
            <a:extLst>
              <a:ext uri="{FF2B5EF4-FFF2-40B4-BE49-F238E27FC236}">
                <a16:creationId xmlns:a16="http://schemas.microsoft.com/office/drawing/2014/main" id="{41AF9A84-D2A3-D1E1-C7D1-53AE9901E094}"/>
              </a:ext>
            </a:extLst>
          </p:cNvPr>
          <p:cNvSpPr txBox="1">
            <a:spLocks noGrp="1"/>
          </p:cNvSpPr>
          <p:nvPr>
            <p:ph type="title" idx="4294967295"/>
          </p:nvPr>
        </p:nvSpPr>
        <p:spPr>
          <a:xfrm>
            <a:off x="4634" y="230909"/>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What does archaeology involve?</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A84CD6FE-F1E0-5F57-4873-3DF75FE60B2A}"/>
              </a:ext>
            </a:extLst>
          </p:cNvPr>
          <p:cNvSpPr txBox="1"/>
          <p:nvPr/>
        </p:nvSpPr>
        <p:spPr>
          <a:xfrm>
            <a:off x="489857" y="1838036"/>
            <a:ext cx="4415518" cy="369332"/>
          </a:xfrm>
          <a:prstGeom prst="rect">
            <a:avLst/>
          </a:prstGeom>
          <a:noFill/>
        </p:spPr>
        <p:txBody>
          <a:bodyPr wrap="square" rtlCol="0">
            <a:spAutoFit/>
          </a:bodyPr>
          <a:lstStyle/>
          <a:p>
            <a:r>
              <a:rPr lang="en-GB" dirty="0">
                <a:latin typeface="Calibri" panose="020F0502020204030204" pitchFamily="34" charset="0"/>
                <a:ea typeface="Calibri" panose="020F0502020204030204" pitchFamily="34" charset="0"/>
                <a:cs typeface="Calibri" panose="020F0502020204030204" pitchFamily="34" charset="0"/>
              </a:rPr>
              <a:t>Archaeologists can find out information from:</a:t>
            </a:r>
          </a:p>
        </p:txBody>
      </p:sp>
      <p:grpSp>
        <p:nvGrpSpPr>
          <p:cNvPr id="12" name="Group 11">
            <a:extLst>
              <a:ext uri="{FF2B5EF4-FFF2-40B4-BE49-F238E27FC236}">
                <a16:creationId xmlns:a16="http://schemas.microsoft.com/office/drawing/2014/main" id="{4942CE8F-BEBC-F20C-8086-235BC5B8FDCA}"/>
              </a:ext>
              <a:ext uri="{C183D7F6-B498-43B3-948B-1728B52AA6E4}">
                <adec:decorative xmlns:adec="http://schemas.microsoft.com/office/drawing/2017/decorative" val="1"/>
              </a:ext>
            </a:extLst>
          </p:cNvPr>
          <p:cNvGrpSpPr/>
          <p:nvPr/>
        </p:nvGrpSpPr>
        <p:grpSpPr>
          <a:xfrm>
            <a:off x="4205428" y="2345145"/>
            <a:ext cx="3771875" cy="3493002"/>
            <a:chOff x="4205428" y="2345145"/>
            <a:chExt cx="3771875" cy="3493002"/>
          </a:xfrm>
        </p:grpSpPr>
        <p:pic>
          <p:nvPicPr>
            <p:cNvPr id="9" name="Picture 8" descr="A photograph of lots of different broken pieces of pottery. The sherds are different colours and have different decorations and designs on. Some are a bright orange, others are a grey-cream and some are a dark grey-black with tiny dot patterns. ">
              <a:extLst>
                <a:ext uri="{FF2B5EF4-FFF2-40B4-BE49-F238E27FC236}">
                  <a16:creationId xmlns:a16="http://schemas.microsoft.com/office/drawing/2014/main" id="{2843A026-DE84-8723-D6FF-F8F82D7EB98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66063" y="2942882"/>
              <a:ext cx="3514418" cy="2345492"/>
            </a:xfrm>
            <a:prstGeom prst="rect">
              <a:avLst/>
            </a:prstGeom>
          </p:spPr>
        </p:pic>
        <p:grpSp>
          <p:nvGrpSpPr>
            <p:cNvPr id="7" name="Group 6">
              <a:extLst>
                <a:ext uri="{FF2B5EF4-FFF2-40B4-BE49-F238E27FC236}">
                  <a16:creationId xmlns:a16="http://schemas.microsoft.com/office/drawing/2014/main" id="{298438DF-0D79-EFA9-AE6E-78BC8CE25255}"/>
                </a:ext>
              </a:extLst>
            </p:cNvPr>
            <p:cNvGrpSpPr/>
            <p:nvPr/>
          </p:nvGrpSpPr>
          <p:grpSpPr>
            <a:xfrm>
              <a:off x="4516582" y="2345145"/>
              <a:ext cx="3158836" cy="459960"/>
              <a:chOff x="4366269" y="2345145"/>
              <a:chExt cx="3158836" cy="459960"/>
            </a:xfrm>
          </p:grpSpPr>
          <p:sp>
            <p:nvSpPr>
              <p:cNvPr id="25" name="Rectangle: Rounded Corners 24">
                <a:extLst>
                  <a:ext uri="{FF2B5EF4-FFF2-40B4-BE49-F238E27FC236}">
                    <a16:creationId xmlns:a16="http://schemas.microsoft.com/office/drawing/2014/main" id="{6EBBDCBB-3989-BB17-7E0D-CF9468A0B7CD}"/>
                  </a:ext>
                </a:extLst>
              </p:cNvPr>
              <p:cNvSpPr/>
              <p:nvPr/>
            </p:nvSpPr>
            <p:spPr>
              <a:xfrm>
                <a:off x="4366269" y="2345145"/>
                <a:ext cx="3158836" cy="459960"/>
              </a:xfrm>
              <a:prstGeom prst="roundRect">
                <a:avLst>
                  <a:gd name="adj" fmla="val 6764"/>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CD2CBADE-0E55-10A4-74DD-DA9A4C483A3F}"/>
                  </a:ext>
                </a:extLst>
              </p:cNvPr>
              <p:cNvSpPr txBox="1"/>
              <p:nvPr/>
            </p:nvSpPr>
            <p:spPr>
              <a:xfrm>
                <a:off x="4559495" y="2375608"/>
                <a:ext cx="2772383" cy="369332"/>
              </a:xfrm>
              <a:prstGeom prst="rect">
                <a:avLst/>
              </a:prstGeom>
              <a:noFill/>
            </p:spPr>
            <p:txBody>
              <a:bodyPr wrap="square" rtlCol="0">
                <a:spAutoFit/>
              </a:bodyPr>
              <a:lstStyle/>
              <a:p>
                <a:pPr algn="ctr"/>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Artefacts</a:t>
                </a:r>
              </a:p>
            </p:txBody>
          </p:sp>
        </p:grpSp>
        <p:sp>
          <p:nvSpPr>
            <p:cNvPr id="31" name="TextBox 30">
              <a:extLst>
                <a:ext uri="{FF2B5EF4-FFF2-40B4-BE49-F238E27FC236}">
                  <a16:creationId xmlns:a16="http://schemas.microsoft.com/office/drawing/2014/main" id="{D0546E39-9C0B-7D5E-0622-14D7C3139DDB}"/>
                </a:ext>
              </a:extLst>
            </p:cNvPr>
            <p:cNvSpPr txBox="1"/>
            <p:nvPr/>
          </p:nvSpPr>
          <p:spPr>
            <a:xfrm>
              <a:off x="4205428" y="5314927"/>
              <a:ext cx="3771875" cy="523220"/>
            </a:xfrm>
            <a:prstGeom prst="rect">
              <a:avLst/>
            </a:prstGeom>
            <a:noFill/>
          </p:spPr>
          <p:txBody>
            <a:bodyPr wrap="squar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rPr>
                <a:t>A collection of different prehistoric pottery sherds from an excavation</a:t>
              </a:r>
              <a:endParaRPr lang="en-GB" sz="14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0" name="Group 9">
            <a:extLst>
              <a:ext uri="{FF2B5EF4-FFF2-40B4-BE49-F238E27FC236}">
                <a16:creationId xmlns:a16="http://schemas.microsoft.com/office/drawing/2014/main" id="{04450C14-E969-E53F-E580-3CF6FF5EAF32}"/>
              </a:ext>
              <a:ext uri="{C183D7F6-B498-43B3-948B-1728B52AA6E4}">
                <adec:decorative xmlns:adec="http://schemas.microsoft.com/office/drawing/2017/decorative" val="1"/>
              </a:ext>
            </a:extLst>
          </p:cNvPr>
          <p:cNvGrpSpPr/>
          <p:nvPr/>
        </p:nvGrpSpPr>
        <p:grpSpPr>
          <a:xfrm>
            <a:off x="424285" y="2345145"/>
            <a:ext cx="3771875" cy="3493002"/>
            <a:chOff x="424285" y="2345145"/>
            <a:chExt cx="3771875" cy="3493002"/>
          </a:xfrm>
        </p:grpSpPr>
        <p:pic>
          <p:nvPicPr>
            <p:cNvPr id="4" name="Picture 3" descr="A photograph of a hole in the ground with some of its soil left inside to show the different coloured layers. The layers are different oranges, browns and greys and at the bottom of the hole are some very dark brown pieces of preserved wood. A long thin pole coloured red and white is a scale to show how big the hole is. ">
              <a:extLst>
                <a:ext uri="{FF2B5EF4-FFF2-40B4-BE49-F238E27FC236}">
                  <a16:creationId xmlns:a16="http://schemas.microsoft.com/office/drawing/2014/main" id="{F30B880A-9835-124E-CDC1-BDB8FFA40AD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9857" y="2942881"/>
              <a:ext cx="3517939" cy="2345493"/>
            </a:xfrm>
            <a:prstGeom prst="rect">
              <a:avLst/>
            </a:prstGeom>
          </p:spPr>
        </p:pic>
        <p:grpSp>
          <p:nvGrpSpPr>
            <p:cNvPr id="3" name="Group 2">
              <a:extLst>
                <a:ext uri="{FF2B5EF4-FFF2-40B4-BE49-F238E27FC236}">
                  <a16:creationId xmlns:a16="http://schemas.microsoft.com/office/drawing/2014/main" id="{3D161EB4-874D-18BC-A54E-385BA39F622B}"/>
                </a:ext>
              </a:extLst>
            </p:cNvPr>
            <p:cNvGrpSpPr/>
            <p:nvPr/>
          </p:nvGrpSpPr>
          <p:grpSpPr>
            <a:xfrm>
              <a:off x="669408" y="2345145"/>
              <a:ext cx="3158836" cy="459960"/>
              <a:chOff x="625447" y="2330293"/>
              <a:chExt cx="3158836" cy="459960"/>
            </a:xfrm>
          </p:grpSpPr>
          <p:sp>
            <p:nvSpPr>
              <p:cNvPr id="21" name="Rectangle: Rounded Corners 20">
                <a:extLst>
                  <a:ext uri="{FF2B5EF4-FFF2-40B4-BE49-F238E27FC236}">
                    <a16:creationId xmlns:a16="http://schemas.microsoft.com/office/drawing/2014/main" id="{135A4293-E3E1-83AA-8EDE-0B28B723935B}"/>
                  </a:ext>
                </a:extLst>
              </p:cNvPr>
              <p:cNvSpPr/>
              <p:nvPr/>
            </p:nvSpPr>
            <p:spPr>
              <a:xfrm>
                <a:off x="625447" y="2330293"/>
                <a:ext cx="3158836" cy="459960"/>
              </a:xfrm>
              <a:prstGeom prst="roundRect">
                <a:avLst>
                  <a:gd name="adj" fmla="val 6764"/>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3D8ABB63-8D6E-095F-0A99-14AD628BE240}"/>
                  </a:ext>
                </a:extLst>
              </p:cNvPr>
              <p:cNvSpPr txBox="1"/>
              <p:nvPr/>
            </p:nvSpPr>
            <p:spPr>
              <a:xfrm>
                <a:off x="818673" y="2364099"/>
                <a:ext cx="2772383" cy="369332"/>
              </a:xfrm>
              <a:prstGeom prst="rect">
                <a:avLst/>
              </a:prstGeom>
              <a:noFill/>
            </p:spPr>
            <p:txBody>
              <a:bodyPr wrap="square" rtlCol="0">
                <a:spAutoFit/>
              </a:bodyPr>
              <a:lstStyle/>
              <a:p>
                <a:pPr algn="ctr"/>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Archaeological features</a:t>
                </a:r>
                <a:endParaRPr lang="en-GB"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32" name="TextBox 31">
              <a:extLst>
                <a:ext uri="{FF2B5EF4-FFF2-40B4-BE49-F238E27FC236}">
                  <a16:creationId xmlns:a16="http://schemas.microsoft.com/office/drawing/2014/main" id="{2C77C080-17EC-79E0-1E75-1EFDC80F1060}"/>
                </a:ext>
              </a:extLst>
            </p:cNvPr>
            <p:cNvSpPr txBox="1"/>
            <p:nvPr/>
          </p:nvSpPr>
          <p:spPr>
            <a:xfrm>
              <a:off x="424285" y="5314927"/>
              <a:ext cx="3771875" cy="523220"/>
            </a:xfrm>
            <a:prstGeom prst="rect">
              <a:avLst/>
            </a:prstGeom>
            <a:noFill/>
          </p:spPr>
          <p:txBody>
            <a:bodyPr wrap="squar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rPr>
                <a:t>A prehistoric watering hole that is being dug by archaeologists</a:t>
              </a:r>
              <a:endParaRPr lang="en-GB" sz="14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592B023A-92CC-2E33-381B-0246F83673C3}"/>
              </a:ext>
              <a:ext uri="{C183D7F6-B498-43B3-948B-1728B52AA6E4}">
                <adec:decorative xmlns:adec="http://schemas.microsoft.com/office/drawing/2017/decorative" val="1"/>
              </a:ext>
            </a:extLst>
          </p:cNvPr>
          <p:cNvGrpSpPr/>
          <p:nvPr/>
        </p:nvGrpSpPr>
        <p:grpSpPr>
          <a:xfrm>
            <a:off x="8038747" y="2345145"/>
            <a:ext cx="3819263" cy="3706384"/>
            <a:chOff x="8038747" y="2345145"/>
            <a:chExt cx="3819263" cy="3706384"/>
          </a:xfrm>
        </p:grpSpPr>
        <p:pic>
          <p:nvPicPr>
            <p:cNvPr id="13" name="Picture 12" descr="A photograph showing a laboratory with two archaeologists wearing white lab coats looking into microscopes that are sitting on the desk in front of them. ">
              <a:extLst>
                <a:ext uri="{FF2B5EF4-FFF2-40B4-BE49-F238E27FC236}">
                  <a16:creationId xmlns:a16="http://schemas.microsoft.com/office/drawing/2014/main" id="{8487B07B-9368-C4AB-34CA-2D72354C46E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038747" y="2942881"/>
              <a:ext cx="3819263" cy="2345492"/>
            </a:xfrm>
            <a:prstGeom prst="rect">
              <a:avLst/>
            </a:prstGeom>
          </p:spPr>
        </p:pic>
        <p:sp>
          <p:nvSpPr>
            <p:cNvPr id="19" name="TextBox 18">
              <a:extLst>
                <a:ext uri="{FF2B5EF4-FFF2-40B4-BE49-F238E27FC236}">
                  <a16:creationId xmlns:a16="http://schemas.microsoft.com/office/drawing/2014/main" id="{BC5BE508-2189-3FC5-94C7-76BBFDB91C91}"/>
                </a:ext>
              </a:extLst>
            </p:cNvPr>
            <p:cNvSpPr txBox="1"/>
            <p:nvPr/>
          </p:nvSpPr>
          <p:spPr>
            <a:xfrm>
              <a:off x="8038747" y="5312865"/>
              <a:ext cx="3771875" cy="738664"/>
            </a:xfrm>
            <a:prstGeom prst="rect">
              <a:avLst/>
            </a:prstGeom>
            <a:noFill/>
          </p:spPr>
          <p:txBody>
            <a:bodyPr wrap="squar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rPr>
                <a:t>Archaeologists studying samples at the Department of Archaeology, University of Cambridge</a:t>
              </a:r>
              <a:endParaRPr lang="en-GB" sz="1400" dirty="0">
                <a:latin typeface="Calibri" panose="020F0502020204030204" pitchFamily="34" charset="0"/>
                <a:ea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5912B44B-5201-9723-CE8B-3FD8873320F7}"/>
                </a:ext>
              </a:extLst>
            </p:cNvPr>
            <p:cNvGrpSpPr/>
            <p:nvPr/>
          </p:nvGrpSpPr>
          <p:grpSpPr>
            <a:xfrm>
              <a:off x="8345266" y="2345145"/>
              <a:ext cx="3158836" cy="459960"/>
              <a:chOff x="8276817" y="2345145"/>
              <a:chExt cx="3158836" cy="459960"/>
            </a:xfrm>
          </p:grpSpPr>
          <p:sp>
            <p:nvSpPr>
              <p:cNvPr id="27" name="Rectangle: Rounded Corners 26">
                <a:extLst>
                  <a:ext uri="{FF2B5EF4-FFF2-40B4-BE49-F238E27FC236}">
                    <a16:creationId xmlns:a16="http://schemas.microsoft.com/office/drawing/2014/main" id="{BBC264A7-9D6C-A386-3D08-F757BF308A8F}"/>
                  </a:ext>
                </a:extLst>
              </p:cNvPr>
              <p:cNvSpPr/>
              <p:nvPr/>
            </p:nvSpPr>
            <p:spPr>
              <a:xfrm>
                <a:off x="8276817" y="2345145"/>
                <a:ext cx="3158836" cy="459960"/>
              </a:xfrm>
              <a:prstGeom prst="roundRect">
                <a:avLst>
                  <a:gd name="adj" fmla="val 6764"/>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36A173D4-3DBE-57E7-44E2-D0C280D61F92}"/>
                  </a:ext>
                </a:extLst>
              </p:cNvPr>
              <p:cNvSpPr txBox="1"/>
              <p:nvPr/>
            </p:nvSpPr>
            <p:spPr>
              <a:xfrm>
                <a:off x="8538492" y="2390459"/>
                <a:ext cx="2772383" cy="369332"/>
              </a:xfrm>
              <a:prstGeom prst="rect">
                <a:avLst/>
              </a:prstGeom>
              <a:noFill/>
            </p:spPr>
            <p:txBody>
              <a:bodyPr wrap="square" rtlCol="0">
                <a:spAutoFit/>
              </a:bodyPr>
              <a:lstStyle/>
              <a:p>
                <a:pPr algn="ctr"/>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Scientific Analysis</a:t>
                </a:r>
                <a:endParaRPr lang="en-GB"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grpSp>
      <p:grpSp>
        <p:nvGrpSpPr>
          <p:cNvPr id="16" name="Group 15">
            <a:extLst>
              <a:ext uri="{FF2B5EF4-FFF2-40B4-BE49-F238E27FC236}">
                <a16:creationId xmlns:a16="http://schemas.microsoft.com/office/drawing/2014/main" id="{8A52573A-0903-FCF7-20FC-9F03075A1C34}"/>
              </a:ext>
              <a:ext uri="{C183D7F6-B498-43B3-948B-1728B52AA6E4}">
                <adec:decorative xmlns:adec="http://schemas.microsoft.com/office/drawing/2017/decorative" val="1"/>
              </a:ext>
            </a:extLst>
          </p:cNvPr>
          <p:cNvGrpSpPr/>
          <p:nvPr/>
        </p:nvGrpSpPr>
        <p:grpSpPr>
          <a:xfrm>
            <a:off x="1395249" y="1240299"/>
            <a:ext cx="9410769" cy="459960"/>
            <a:chOff x="-697589" y="6440950"/>
            <a:chExt cx="9410769" cy="459960"/>
          </a:xfrm>
        </p:grpSpPr>
        <p:sp>
          <p:nvSpPr>
            <p:cNvPr id="11" name="Rectangle: Rounded Corners 10">
              <a:extLst>
                <a:ext uri="{FF2B5EF4-FFF2-40B4-BE49-F238E27FC236}">
                  <a16:creationId xmlns:a16="http://schemas.microsoft.com/office/drawing/2014/main" id="{6C9D328A-B171-3E6B-155F-AFEC18D4C813}"/>
                </a:ext>
              </a:extLst>
            </p:cNvPr>
            <p:cNvSpPr/>
            <p:nvPr/>
          </p:nvSpPr>
          <p:spPr>
            <a:xfrm>
              <a:off x="-697589" y="6440950"/>
              <a:ext cx="9410769" cy="459960"/>
            </a:xfrm>
            <a:prstGeom prst="roundRect">
              <a:avLst>
                <a:gd name="adj" fmla="val 6764"/>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8D8D4EAF-2CAB-3A3B-3D23-F1540EF32CA1}"/>
                </a:ext>
              </a:extLst>
            </p:cNvPr>
            <p:cNvSpPr txBox="1"/>
            <p:nvPr/>
          </p:nvSpPr>
          <p:spPr>
            <a:xfrm>
              <a:off x="-654304" y="6469665"/>
              <a:ext cx="9332305" cy="369332"/>
            </a:xfrm>
            <a:prstGeom prst="rect">
              <a:avLst/>
            </a:prstGeom>
            <a:noFill/>
          </p:spPr>
          <p:txBody>
            <a:bodyPr wrap="square" rtlCol="0">
              <a:spAutoFit/>
            </a:bodyPr>
            <a:lstStyle/>
            <a:p>
              <a:pPr algn="ctr"/>
              <a:r>
                <a:rPr lang="en-GB" dirty="0">
                  <a:solidFill>
                    <a:schemeClr val="bg1"/>
                  </a:solidFill>
                  <a:latin typeface="Calibri" panose="020F0502020204030204" pitchFamily="34" charset="0"/>
                  <a:ea typeface="Calibri" panose="020F0502020204030204" pitchFamily="34" charset="0"/>
                  <a:cs typeface="Calibri" panose="020F0502020204030204" pitchFamily="34" charset="0"/>
                </a:rPr>
                <a:t>Archaeology is the study of the lives of people in the past and the things they left behind</a:t>
              </a:r>
              <a:endParaRPr lang="en-GB" dirty="0">
                <a:solidFill>
                  <a:schemeClr val="bg1"/>
                </a:solidFill>
              </a:endParaRPr>
            </a:p>
          </p:txBody>
        </p:sp>
      </p:grpSp>
    </p:spTree>
    <p:extLst>
      <p:ext uri="{BB962C8B-B14F-4D97-AF65-F5344CB8AC3E}">
        <p14:creationId xmlns:p14="http://schemas.microsoft.com/office/powerpoint/2010/main" val="386803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A4B596-67BF-6BE1-FEFC-C479A00D5A9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37988A3-7BA9-9199-4C2C-47618B0390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tretch>
            <a:fillRect/>
          </a:stretch>
        </p:blipFill>
        <p:spPr>
          <a:xfrm>
            <a:off x="0" y="3513"/>
            <a:ext cx="12192000" cy="6734237"/>
          </a:xfrm>
          <a:prstGeom prst="rect">
            <a:avLst/>
          </a:prstGeom>
        </p:spPr>
      </p:pic>
      <p:sp>
        <p:nvSpPr>
          <p:cNvPr id="6" name="Title 5">
            <a:extLst>
              <a:ext uri="{FF2B5EF4-FFF2-40B4-BE49-F238E27FC236}">
                <a16:creationId xmlns:a16="http://schemas.microsoft.com/office/drawing/2014/main" id="{EA176BA2-47D5-E38E-0913-17007A47935F}"/>
              </a:ext>
            </a:extLst>
          </p:cNvPr>
          <p:cNvSpPr txBox="1">
            <a:spLocks noGrp="1"/>
          </p:cNvSpPr>
          <p:nvPr>
            <p:ph type="title" idx="4294967295"/>
          </p:nvPr>
        </p:nvSpPr>
        <p:spPr>
          <a:xfrm>
            <a:off x="4634" y="230909"/>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What questions do archaeologists ask?</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37" name="Group 36">
            <a:extLst>
              <a:ext uri="{FF2B5EF4-FFF2-40B4-BE49-F238E27FC236}">
                <a16:creationId xmlns:a16="http://schemas.microsoft.com/office/drawing/2014/main" id="{90B6E318-BE4E-745D-6068-73809288378E}"/>
              </a:ext>
              <a:ext uri="{C183D7F6-B498-43B3-948B-1728B52AA6E4}">
                <adec:decorative xmlns:adec="http://schemas.microsoft.com/office/drawing/2017/decorative" val="1"/>
              </a:ext>
            </a:extLst>
          </p:cNvPr>
          <p:cNvGrpSpPr/>
          <p:nvPr/>
        </p:nvGrpSpPr>
        <p:grpSpPr>
          <a:xfrm>
            <a:off x="250855" y="1214644"/>
            <a:ext cx="5333516" cy="1626527"/>
            <a:chOff x="250855" y="1214644"/>
            <a:chExt cx="5333516" cy="1626527"/>
          </a:xfrm>
        </p:grpSpPr>
        <p:sp>
          <p:nvSpPr>
            <p:cNvPr id="7" name="Rectangle: Rounded Corners 6">
              <a:extLst>
                <a:ext uri="{FF2B5EF4-FFF2-40B4-BE49-F238E27FC236}">
                  <a16:creationId xmlns:a16="http://schemas.microsoft.com/office/drawing/2014/main" id="{3603555C-0F9A-65C3-B0CC-3FE8E2B281D4}"/>
                </a:ext>
              </a:extLst>
            </p:cNvPr>
            <p:cNvSpPr/>
            <p:nvPr/>
          </p:nvSpPr>
          <p:spPr>
            <a:xfrm>
              <a:off x="250855" y="1214644"/>
              <a:ext cx="5333516" cy="1626527"/>
            </a:xfrm>
            <a:prstGeom prst="roundRect">
              <a:avLst>
                <a:gd name="adj" fmla="val 1762"/>
              </a:avLst>
            </a:prstGeom>
            <a:solidFill>
              <a:srgbClr val="FBCE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8C87DA6F-38BF-CD28-1B6E-547BF7E912F4}"/>
                </a:ext>
              </a:extLst>
            </p:cNvPr>
            <p:cNvSpPr txBox="1"/>
            <p:nvPr/>
          </p:nvSpPr>
          <p:spPr>
            <a:xfrm>
              <a:off x="444953" y="1395586"/>
              <a:ext cx="5065939" cy="1264642"/>
            </a:xfrm>
            <a:prstGeom prst="rect">
              <a:avLst/>
            </a:prstGeom>
            <a:noFill/>
          </p:spPr>
          <p:txBody>
            <a:bodyPr wrap="square">
              <a:spAutoFit/>
            </a:bodyPr>
            <a:lstStyle/>
            <a:p>
              <a:pPr lvl="0">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One of an archaeologist’s jobs is to ask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questions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about the sites that they dig up and the people that lived there. They can use different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scientific techniques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to try and answer these questions. </a:t>
              </a:r>
            </a:p>
          </p:txBody>
        </p:sp>
      </p:grpSp>
      <p:grpSp>
        <p:nvGrpSpPr>
          <p:cNvPr id="38" name="Group 37">
            <a:extLst>
              <a:ext uri="{FF2B5EF4-FFF2-40B4-BE49-F238E27FC236}">
                <a16:creationId xmlns:a16="http://schemas.microsoft.com/office/drawing/2014/main" id="{5CE6B30D-158E-329E-EC65-3A86FCFCDA79}"/>
              </a:ext>
              <a:ext uri="{C183D7F6-B498-43B3-948B-1728B52AA6E4}">
                <adec:decorative xmlns:adec="http://schemas.microsoft.com/office/drawing/2017/decorative" val="1"/>
              </a:ext>
            </a:extLst>
          </p:cNvPr>
          <p:cNvGrpSpPr/>
          <p:nvPr/>
        </p:nvGrpSpPr>
        <p:grpSpPr>
          <a:xfrm>
            <a:off x="760589" y="3079487"/>
            <a:ext cx="2179864" cy="2919370"/>
            <a:chOff x="1088740" y="3029961"/>
            <a:chExt cx="2179864" cy="2919370"/>
          </a:xfrm>
        </p:grpSpPr>
        <p:sp>
          <p:nvSpPr>
            <p:cNvPr id="9" name="Speech Bubble: Oval 8">
              <a:extLst>
                <a:ext uri="{FF2B5EF4-FFF2-40B4-BE49-F238E27FC236}">
                  <a16:creationId xmlns:a16="http://schemas.microsoft.com/office/drawing/2014/main" id="{B86D069F-D091-9343-C126-08E4167C5CB2}"/>
                </a:ext>
              </a:extLst>
            </p:cNvPr>
            <p:cNvSpPr/>
            <p:nvPr/>
          </p:nvSpPr>
          <p:spPr>
            <a:xfrm>
              <a:off x="1088740" y="3029961"/>
              <a:ext cx="2179864" cy="1453243"/>
            </a:xfrm>
            <a:prstGeom prst="wedgeEllipseCallou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F1939D02-CC04-75ED-7585-746619C9BA7F}"/>
                </a:ext>
              </a:extLst>
            </p:cNvPr>
            <p:cNvSpPr txBox="1"/>
            <p:nvPr/>
          </p:nvSpPr>
          <p:spPr>
            <a:xfrm>
              <a:off x="1376939" y="3282875"/>
              <a:ext cx="1603466" cy="1200329"/>
            </a:xfrm>
            <a:prstGeom prst="rect">
              <a:avLst/>
            </a:prstGeom>
            <a:noFill/>
          </p:spPr>
          <p:txBody>
            <a:bodyPr wrap="square" rtlCol="0">
              <a:spAutoFit/>
            </a:bodyPr>
            <a:lstStyle/>
            <a:p>
              <a:pPr algn="ctr"/>
              <a:r>
                <a:rPr lang="en-GB"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Who</a:t>
              </a:r>
              <a:r>
                <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were the people living in the past?</a:t>
              </a:r>
            </a:p>
            <a:p>
              <a:pPr algn="ctr"/>
              <a:endParaRPr lang="en-GB" dirty="0"/>
            </a:p>
          </p:txBody>
        </p:sp>
        <p:pic>
          <p:nvPicPr>
            <p:cNvPr id="28" name="Picture 27" descr="A cartoon silhouette of a DNA double helix strand. ">
              <a:extLst>
                <a:ext uri="{FF2B5EF4-FFF2-40B4-BE49-F238E27FC236}">
                  <a16:creationId xmlns:a16="http://schemas.microsoft.com/office/drawing/2014/main" id="{B66636E6-A088-73E5-D34E-15D0C13B107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4506528">
              <a:off x="1127165" y="5063106"/>
              <a:ext cx="838665" cy="419333"/>
            </a:xfrm>
            <a:prstGeom prst="rect">
              <a:avLst/>
            </a:prstGeom>
          </p:spPr>
        </p:pic>
        <p:sp>
          <p:nvSpPr>
            <p:cNvPr id="32" name="TextBox 31">
              <a:extLst>
                <a:ext uri="{FF2B5EF4-FFF2-40B4-BE49-F238E27FC236}">
                  <a16:creationId xmlns:a16="http://schemas.microsoft.com/office/drawing/2014/main" id="{E68C3969-9249-BC42-3468-663C5BAE26B9}"/>
                </a:ext>
              </a:extLst>
            </p:cNvPr>
            <p:cNvSpPr txBox="1"/>
            <p:nvPr/>
          </p:nvSpPr>
          <p:spPr>
            <a:xfrm>
              <a:off x="1856885" y="4749002"/>
              <a:ext cx="1258573" cy="1200329"/>
            </a:xfrm>
            <a:prstGeom prst="rect">
              <a:avLst/>
            </a:prstGeom>
            <a:noFill/>
          </p:spPr>
          <p:txBody>
            <a:bodyPr wrap="square" rtlCol="0">
              <a:spAutoFit/>
            </a:bodyPr>
            <a:lstStyle/>
            <a:p>
              <a:pPr algn="ct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Technique</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Ancient DNA</a:t>
              </a:r>
            </a:p>
            <a:p>
              <a:endParaRPr lang="en-GB" dirty="0"/>
            </a:p>
          </p:txBody>
        </p:sp>
      </p:grpSp>
      <p:grpSp>
        <p:nvGrpSpPr>
          <p:cNvPr id="39" name="Group 38">
            <a:extLst>
              <a:ext uri="{FF2B5EF4-FFF2-40B4-BE49-F238E27FC236}">
                <a16:creationId xmlns:a16="http://schemas.microsoft.com/office/drawing/2014/main" id="{7E7B6A4E-A168-FF7E-0181-54F070385CE7}"/>
              </a:ext>
              <a:ext uri="{C183D7F6-B498-43B3-948B-1728B52AA6E4}">
                <adec:decorative xmlns:adec="http://schemas.microsoft.com/office/drawing/2017/decorative" val="1"/>
              </a:ext>
            </a:extLst>
          </p:cNvPr>
          <p:cNvGrpSpPr/>
          <p:nvPr/>
        </p:nvGrpSpPr>
        <p:grpSpPr>
          <a:xfrm>
            <a:off x="3408082" y="3552560"/>
            <a:ext cx="2565524" cy="2706318"/>
            <a:chOff x="3690347" y="3588068"/>
            <a:chExt cx="2565524" cy="2706318"/>
          </a:xfrm>
        </p:grpSpPr>
        <p:sp>
          <p:nvSpPr>
            <p:cNvPr id="12" name="Speech Bubble: Oval 11">
              <a:extLst>
                <a:ext uri="{FF2B5EF4-FFF2-40B4-BE49-F238E27FC236}">
                  <a16:creationId xmlns:a16="http://schemas.microsoft.com/office/drawing/2014/main" id="{D7E4770B-309A-9A6B-237A-460F5AE02090}"/>
                </a:ext>
              </a:extLst>
            </p:cNvPr>
            <p:cNvSpPr/>
            <p:nvPr/>
          </p:nvSpPr>
          <p:spPr>
            <a:xfrm>
              <a:off x="4076007" y="3588068"/>
              <a:ext cx="2179864" cy="1453243"/>
            </a:xfrm>
            <a:prstGeom prst="wedgeEllipseCallou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45D8EF9C-7B0B-25E2-BE62-57A262CE494A}"/>
                </a:ext>
              </a:extLst>
            </p:cNvPr>
            <p:cNvSpPr txBox="1"/>
            <p:nvPr/>
          </p:nvSpPr>
          <p:spPr>
            <a:xfrm>
              <a:off x="4364206" y="3716000"/>
              <a:ext cx="1603466" cy="1200329"/>
            </a:xfrm>
            <a:prstGeom prst="rect">
              <a:avLst/>
            </a:prstGeom>
            <a:noFill/>
          </p:spPr>
          <p:txBody>
            <a:bodyPr wrap="square" rtlCol="0">
              <a:spAutoFit/>
            </a:bodyPr>
            <a:lstStyle/>
            <a:p>
              <a:pPr algn="ctr"/>
              <a:r>
                <a:rPr lang="en-GB"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What</a:t>
              </a:r>
              <a:r>
                <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were people doing at a site in the past?</a:t>
              </a:r>
              <a:endParaRPr lang="en-GB" dirty="0">
                <a:solidFill>
                  <a:schemeClr val="bg1"/>
                </a:solidFill>
              </a:endParaRPr>
            </a:p>
          </p:txBody>
        </p:sp>
        <p:pic>
          <p:nvPicPr>
            <p:cNvPr id="26" name="Picture 25" descr="A cartoon silhouette of a trowel">
              <a:extLst>
                <a:ext uri="{FF2B5EF4-FFF2-40B4-BE49-F238E27FC236}">
                  <a16:creationId xmlns:a16="http://schemas.microsoft.com/office/drawing/2014/main" id="{C038AA4D-D271-8A00-0167-9536572160F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0214977">
              <a:off x="3690347" y="5492146"/>
              <a:ext cx="1029349" cy="514675"/>
            </a:xfrm>
            <a:prstGeom prst="rect">
              <a:avLst/>
            </a:prstGeom>
          </p:spPr>
        </p:pic>
        <p:sp>
          <p:nvSpPr>
            <p:cNvPr id="33" name="TextBox 32">
              <a:extLst>
                <a:ext uri="{FF2B5EF4-FFF2-40B4-BE49-F238E27FC236}">
                  <a16:creationId xmlns:a16="http://schemas.microsoft.com/office/drawing/2014/main" id="{BD3654D6-8F6A-C15D-DF64-7AA4A6A87A42}"/>
                </a:ext>
              </a:extLst>
            </p:cNvPr>
            <p:cNvSpPr txBox="1"/>
            <p:nvPr/>
          </p:nvSpPr>
          <p:spPr>
            <a:xfrm>
              <a:off x="4628060" y="5371056"/>
              <a:ext cx="1492184" cy="923330"/>
            </a:xfrm>
            <a:prstGeom prst="rect">
              <a:avLst/>
            </a:prstGeom>
            <a:noFill/>
          </p:spPr>
          <p:txBody>
            <a:bodyPr wrap="square" rtlCol="0">
              <a:spAutoFit/>
            </a:bodyPr>
            <a:lstStyle/>
            <a:p>
              <a:pPr algn="ct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Technique</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Excavations</a:t>
              </a:r>
            </a:p>
            <a:p>
              <a:pPr algn="ctr"/>
              <a:endParaRPr lang="en-GB" dirty="0"/>
            </a:p>
          </p:txBody>
        </p:sp>
      </p:grpSp>
      <p:grpSp>
        <p:nvGrpSpPr>
          <p:cNvPr id="40" name="Group 39">
            <a:extLst>
              <a:ext uri="{FF2B5EF4-FFF2-40B4-BE49-F238E27FC236}">
                <a16:creationId xmlns:a16="http://schemas.microsoft.com/office/drawing/2014/main" id="{071AAECC-73E0-82C9-0C3A-0C715C6A4352}"/>
              </a:ext>
              <a:ext uri="{C183D7F6-B498-43B3-948B-1728B52AA6E4}">
                <adec:decorative xmlns:adec="http://schemas.microsoft.com/office/drawing/2017/decorative" val="1"/>
              </a:ext>
            </a:extLst>
          </p:cNvPr>
          <p:cNvGrpSpPr/>
          <p:nvPr/>
        </p:nvGrpSpPr>
        <p:grpSpPr>
          <a:xfrm>
            <a:off x="5931774" y="1433381"/>
            <a:ext cx="2300296" cy="2896055"/>
            <a:chOff x="6135439" y="1274497"/>
            <a:chExt cx="2300296" cy="2896055"/>
          </a:xfrm>
        </p:grpSpPr>
        <p:sp>
          <p:nvSpPr>
            <p:cNvPr id="14" name="Speech Bubble: Oval 13">
              <a:extLst>
                <a:ext uri="{FF2B5EF4-FFF2-40B4-BE49-F238E27FC236}">
                  <a16:creationId xmlns:a16="http://schemas.microsoft.com/office/drawing/2014/main" id="{CBB678AA-F031-CD27-2B32-95DA1BD0ACA9}"/>
                </a:ext>
              </a:extLst>
            </p:cNvPr>
            <p:cNvSpPr/>
            <p:nvPr/>
          </p:nvSpPr>
          <p:spPr>
            <a:xfrm>
              <a:off x="6255871" y="1274497"/>
              <a:ext cx="2179864" cy="1453243"/>
            </a:xfrm>
            <a:prstGeom prst="wedgeEllipseCallou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99CA3042-0FDB-5BE3-9E6B-C2F0D6AA7DA7}"/>
                </a:ext>
              </a:extLst>
            </p:cNvPr>
            <p:cNvSpPr txBox="1"/>
            <p:nvPr/>
          </p:nvSpPr>
          <p:spPr>
            <a:xfrm>
              <a:off x="6195375" y="3097081"/>
              <a:ext cx="850392" cy="461665"/>
            </a:xfrm>
            <a:prstGeom prst="rect">
              <a:avLst/>
            </a:prstGeom>
            <a:noFill/>
          </p:spPr>
          <p:txBody>
            <a:bodyPr wrap="square" rtlCol="0">
              <a:spAutoFit/>
            </a:bodyPr>
            <a:lstStyle/>
            <a:p>
              <a:r>
                <a:rPr lang="en-US" sz="2400" b="1" dirty="0">
                  <a:latin typeface="Calibri" panose="020F0502020204030204" pitchFamily="34" charset="0"/>
                  <a:ea typeface="Calibri" panose="020F0502020204030204" pitchFamily="34" charset="0"/>
                  <a:cs typeface="Calibri" panose="020F0502020204030204" pitchFamily="34" charset="0"/>
                </a:rPr>
                <a:t>C14</a:t>
              </a:r>
              <a:endParaRPr lang="en-GB" sz="2400" b="1" dirty="0">
                <a:latin typeface="Calibri" panose="020F0502020204030204" pitchFamily="34" charset="0"/>
                <a:ea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01A8C1E7-DF2F-EB9A-0DD2-7938D42E6C8C}"/>
                </a:ext>
              </a:extLst>
            </p:cNvPr>
            <p:cNvSpPr txBox="1"/>
            <p:nvPr/>
          </p:nvSpPr>
          <p:spPr>
            <a:xfrm>
              <a:off x="6135439" y="1516980"/>
              <a:ext cx="1909846" cy="968278"/>
            </a:xfrm>
            <a:prstGeom prst="rect">
              <a:avLst/>
            </a:prstGeom>
            <a:noFill/>
          </p:spPr>
          <p:txBody>
            <a:bodyPr wrap="square" rtlCol="0">
              <a:spAutoFit/>
            </a:bodyPr>
            <a:lstStyle/>
            <a:p>
              <a:pPr lvl="1" algn="ctr">
                <a:lnSpc>
                  <a:spcPct val="107000"/>
                </a:lnSpc>
                <a:spcAft>
                  <a:spcPts val="800"/>
                </a:spcAft>
              </a:pPr>
              <a:r>
                <a:rPr lang="en-GB"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When</a:t>
              </a:r>
              <a:r>
                <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were people living at a site?</a:t>
              </a:r>
            </a:p>
          </p:txBody>
        </p:sp>
        <p:sp>
          <p:nvSpPr>
            <p:cNvPr id="34" name="TextBox 33">
              <a:extLst>
                <a:ext uri="{FF2B5EF4-FFF2-40B4-BE49-F238E27FC236}">
                  <a16:creationId xmlns:a16="http://schemas.microsoft.com/office/drawing/2014/main" id="{3BEF1885-2078-3043-D5BB-26076105FB82}"/>
                </a:ext>
              </a:extLst>
            </p:cNvPr>
            <p:cNvSpPr txBox="1"/>
            <p:nvPr/>
          </p:nvSpPr>
          <p:spPr>
            <a:xfrm>
              <a:off x="6693797" y="2970223"/>
              <a:ext cx="1603466" cy="1200329"/>
            </a:xfrm>
            <a:prstGeom prst="rect">
              <a:avLst/>
            </a:prstGeom>
            <a:noFill/>
          </p:spPr>
          <p:txBody>
            <a:bodyPr wrap="square" rtlCol="0">
              <a:spAutoFit/>
            </a:bodyPr>
            <a:lstStyle/>
            <a:p>
              <a:pPr algn="ct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Technique</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Radiocarbon dating</a:t>
              </a:r>
            </a:p>
            <a:p>
              <a:pPr algn="ctr"/>
              <a:endParaRPr lang="en-GB" dirty="0"/>
            </a:p>
          </p:txBody>
        </p:sp>
      </p:grpSp>
      <p:grpSp>
        <p:nvGrpSpPr>
          <p:cNvPr id="42" name="Group 41">
            <a:extLst>
              <a:ext uri="{FF2B5EF4-FFF2-40B4-BE49-F238E27FC236}">
                <a16:creationId xmlns:a16="http://schemas.microsoft.com/office/drawing/2014/main" id="{8FCF5535-CA64-1630-E6E9-66D6B1DC0E17}"/>
              </a:ext>
              <a:ext uri="{C183D7F6-B498-43B3-948B-1728B52AA6E4}">
                <adec:decorative xmlns:adec="http://schemas.microsoft.com/office/drawing/2017/decorative" val="1"/>
              </a:ext>
            </a:extLst>
          </p:cNvPr>
          <p:cNvGrpSpPr/>
          <p:nvPr/>
        </p:nvGrpSpPr>
        <p:grpSpPr>
          <a:xfrm>
            <a:off x="7688506" y="3713346"/>
            <a:ext cx="2769410" cy="2618398"/>
            <a:chOff x="7864862" y="3741186"/>
            <a:chExt cx="2769410" cy="2618398"/>
          </a:xfrm>
        </p:grpSpPr>
        <p:sp>
          <p:nvSpPr>
            <p:cNvPr id="19" name="Speech Bubble: Oval 18">
              <a:extLst>
                <a:ext uri="{FF2B5EF4-FFF2-40B4-BE49-F238E27FC236}">
                  <a16:creationId xmlns:a16="http://schemas.microsoft.com/office/drawing/2014/main" id="{A69100BA-F4E9-42A8-B02A-3B1D1E050D23}"/>
                </a:ext>
              </a:extLst>
            </p:cNvPr>
            <p:cNvSpPr/>
            <p:nvPr/>
          </p:nvSpPr>
          <p:spPr>
            <a:xfrm>
              <a:off x="8095821" y="3741186"/>
              <a:ext cx="2179864" cy="1453243"/>
            </a:xfrm>
            <a:prstGeom prst="wedgeEllipseCallou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F4580135-7B91-1C60-BC00-1FE343C34D15}"/>
                </a:ext>
              </a:extLst>
            </p:cNvPr>
            <p:cNvSpPr txBox="1"/>
            <p:nvPr/>
          </p:nvSpPr>
          <p:spPr>
            <a:xfrm>
              <a:off x="8384020" y="3994100"/>
              <a:ext cx="1603466" cy="923330"/>
            </a:xfrm>
            <a:prstGeom prst="rect">
              <a:avLst/>
            </a:prstGeom>
            <a:noFill/>
          </p:spPr>
          <p:txBody>
            <a:bodyPr wrap="square" rtlCol="0">
              <a:spAutoFit/>
            </a:bodyPr>
            <a:lstStyle/>
            <a:p>
              <a:pPr algn="ctr"/>
              <a:r>
                <a:rPr lang="en-GB"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Where</a:t>
              </a:r>
              <a:r>
                <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are archaeological sites?</a:t>
              </a:r>
              <a:endParaRPr lang="en-GB" dirty="0">
                <a:solidFill>
                  <a:schemeClr val="bg1"/>
                </a:solidFill>
              </a:endParaRPr>
            </a:p>
          </p:txBody>
        </p:sp>
        <p:pic>
          <p:nvPicPr>
            <p:cNvPr id="24" name="Picture 23" descr="A cartoon silhouette of a plane">
              <a:extLst>
                <a:ext uri="{FF2B5EF4-FFF2-40B4-BE49-F238E27FC236}">
                  <a16:creationId xmlns:a16="http://schemas.microsoft.com/office/drawing/2014/main" id="{F3341BDD-660F-C61B-A6B7-DA9F2AF1F5E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864862" y="5454484"/>
              <a:ext cx="620830" cy="620830"/>
            </a:xfrm>
            <a:prstGeom prst="rect">
              <a:avLst/>
            </a:prstGeom>
          </p:spPr>
        </p:pic>
        <p:sp>
          <p:nvSpPr>
            <p:cNvPr id="35" name="TextBox 34">
              <a:extLst>
                <a:ext uri="{FF2B5EF4-FFF2-40B4-BE49-F238E27FC236}">
                  <a16:creationId xmlns:a16="http://schemas.microsoft.com/office/drawing/2014/main" id="{9A64B64C-1915-130E-06CA-7FF5282F8835}"/>
                </a:ext>
              </a:extLst>
            </p:cNvPr>
            <p:cNvSpPr txBox="1"/>
            <p:nvPr/>
          </p:nvSpPr>
          <p:spPr>
            <a:xfrm>
              <a:off x="8607678" y="5436254"/>
              <a:ext cx="2026594" cy="923330"/>
            </a:xfrm>
            <a:prstGeom prst="rect">
              <a:avLst/>
            </a:prstGeom>
            <a:noFill/>
          </p:spPr>
          <p:txBody>
            <a:bodyPr wrap="square" rtlCol="0">
              <a:spAutoFit/>
            </a:bodyPr>
            <a:lstStyle/>
            <a:p>
              <a:pPr algn="ct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Technique</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algn="ct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Aerial photographs</a:t>
              </a:r>
            </a:p>
            <a:p>
              <a:endParaRPr lang="en-GB" dirty="0"/>
            </a:p>
          </p:txBody>
        </p:sp>
      </p:grpSp>
      <p:grpSp>
        <p:nvGrpSpPr>
          <p:cNvPr id="41" name="Group 40">
            <a:extLst>
              <a:ext uri="{FF2B5EF4-FFF2-40B4-BE49-F238E27FC236}">
                <a16:creationId xmlns:a16="http://schemas.microsoft.com/office/drawing/2014/main" id="{788B9A3B-B15D-81E9-E5EF-BE6623C199EF}"/>
              </a:ext>
              <a:ext uri="{C183D7F6-B498-43B3-948B-1728B52AA6E4}">
                <adec:decorative xmlns:adec="http://schemas.microsoft.com/office/drawing/2017/decorative" val="1"/>
              </a:ext>
            </a:extLst>
          </p:cNvPr>
          <p:cNvGrpSpPr/>
          <p:nvPr/>
        </p:nvGrpSpPr>
        <p:grpSpPr>
          <a:xfrm>
            <a:off x="8992659" y="1158489"/>
            <a:ext cx="3147705" cy="3129299"/>
            <a:chOff x="8793240" y="1164064"/>
            <a:chExt cx="3147705" cy="3129299"/>
          </a:xfrm>
        </p:grpSpPr>
        <p:sp>
          <p:nvSpPr>
            <p:cNvPr id="21" name="Speech Bubble: Oval 20">
              <a:extLst>
                <a:ext uri="{FF2B5EF4-FFF2-40B4-BE49-F238E27FC236}">
                  <a16:creationId xmlns:a16="http://schemas.microsoft.com/office/drawing/2014/main" id="{86DDD4C0-0AC5-9330-5145-0C3CD6509976}"/>
                </a:ext>
              </a:extLst>
            </p:cNvPr>
            <p:cNvSpPr/>
            <p:nvPr/>
          </p:nvSpPr>
          <p:spPr>
            <a:xfrm>
              <a:off x="9097141" y="1164064"/>
              <a:ext cx="2179864" cy="1453243"/>
            </a:xfrm>
            <a:prstGeom prst="wedgeEllipseCallou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128C8AD1-91FD-C2D7-7813-FAB08332B468}"/>
                </a:ext>
              </a:extLst>
            </p:cNvPr>
            <p:cNvSpPr txBox="1"/>
            <p:nvPr/>
          </p:nvSpPr>
          <p:spPr>
            <a:xfrm>
              <a:off x="8793240" y="1478874"/>
              <a:ext cx="2366606" cy="968278"/>
            </a:xfrm>
            <a:prstGeom prst="rect">
              <a:avLst/>
            </a:prstGeom>
            <a:noFill/>
          </p:spPr>
          <p:txBody>
            <a:bodyPr wrap="square" rtlCol="0">
              <a:spAutoFit/>
            </a:bodyPr>
            <a:lstStyle/>
            <a:p>
              <a:pPr lvl="1" algn="ctr">
                <a:lnSpc>
                  <a:spcPct val="107000"/>
                </a:lnSpc>
                <a:spcAft>
                  <a:spcPts val="800"/>
                </a:spcAft>
              </a:pPr>
              <a:r>
                <a:rPr lang="en-GB"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How</a:t>
              </a:r>
              <a:r>
                <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did people do things in the past?</a:t>
              </a:r>
            </a:p>
          </p:txBody>
        </p:sp>
        <p:pic>
          <p:nvPicPr>
            <p:cNvPr id="31" name="Graphic 30" descr="A cartoon silhouette of a bowl">
              <a:extLst>
                <a:ext uri="{FF2B5EF4-FFF2-40B4-BE49-F238E27FC236}">
                  <a16:creationId xmlns:a16="http://schemas.microsoft.com/office/drawing/2014/main" id="{968CF5B2-D330-7788-6E75-63FC3E9B151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61787" y="3134785"/>
              <a:ext cx="647930" cy="335136"/>
            </a:xfrm>
            <a:prstGeom prst="rect">
              <a:avLst/>
            </a:prstGeom>
          </p:spPr>
        </p:pic>
        <p:sp>
          <p:nvSpPr>
            <p:cNvPr id="36" name="TextBox 35">
              <a:extLst>
                <a:ext uri="{FF2B5EF4-FFF2-40B4-BE49-F238E27FC236}">
                  <a16:creationId xmlns:a16="http://schemas.microsoft.com/office/drawing/2014/main" id="{E4E450E3-A315-50E0-3C91-F46782DEA6D4}"/>
                </a:ext>
              </a:extLst>
            </p:cNvPr>
            <p:cNvSpPr txBox="1"/>
            <p:nvPr/>
          </p:nvSpPr>
          <p:spPr>
            <a:xfrm>
              <a:off x="9914351" y="2816035"/>
              <a:ext cx="2026594" cy="1477328"/>
            </a:xfrm>
            <a:prstGeom prst="rect">
              <a:avLst/>
            </a:prstGeom>
            <a:noFill/>
          </p:spPr>
          <p:txBody>
            <a:bodyPr wrap="square" rtlCol="0">
              <a:spAutoFit/>
            </a:bodyPr>
            <a:lstStyle/>
            <a:p>
              <a:pPr algn="ct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Technique</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Studying artefacts to understand technology</a:t>
              </a:r>
            </a:p>
            <a:p>
              <a:endParaRPr lang="en-GB" dirty="0"/>
            </a:p>
          </p:txBody>
        </p:sp>
      </p:grpSp>
    </p:spTree>
    <p:extLst>
      <p:ext uri="{BB962C8B-B14F-4D97-AF65-F5344CB8AC3E}">
        <p14:creationId xmlns:p14="http://schemas.microsoft.com/office/powerpoint/2010/main" val="259605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F508A-40CC-0F91-7A38-A1EB38E0113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46C97DD-97DD-8BD1-A51F-25A978BDD0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tretch>
            <a:fillRect/>
          </a:stretch>
        </p:blipFill>
        <p:spPr>
          <a:xfrm>
            <a:off x="0" y="3513"/>
            <a:ext cx="12192000" cy="6734237"/>
          </a:xfrm>
          <a:prstGeom prst="rect">
            <a:avLst/>
          </a:prstGeom>
        </p:spPr>
      </p:pic>
      <p:sp>
        <p:nvSpPr>
          <p:cNvPr id="6" name="Title 5">
            <a:extLst>
              <a:ext uri="{FF2B5EF4-FFF2-40B4-BE49-F238E27FC236}">
                <a16:creationId xmlns:a16="http://schemas.microsoft.com/office/drawing/2014/main" id="{5F398CAB-6152-B63A-B2E3-5D380D9482C5}"/>
              </a:ext>
            </a:extLst>
          </p:cNvPr>
          <p:cNvSpPr txBox="1">
            <a:spLocks noGrp="1"/>
          </p:cNvSpPr>
          <p:nvPr>
            <p:ph type="title" idx="4294967295"/>
          </p:nvPr>
        </p:nvSpPr>
        <p:spPr>
          <a:xfrm>
            <a:off x="4634" y="230909"/>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Understanding the past</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75B009E5-69B8-0124-3D56-B70E43E9942A}"/>
              </a:ext>
            </a:extLst>
          </p:cNvPr>
          <p:cNvSpPr txBox="1"/>
          <p:nvPr/>
        </p:nvSpPr>
        <p:spPr>
          <a:xfrm>
            <a:off x="440761" y="1387461"/>
            <a:ext cx="7150024" cy="1959960"/>
          </a:xfrm>
          <a:prstGeom prst="rect">
            <a:avLst/>
          </a:prstGeom>
          <a:noFill/>
        </p:spPr>
        <p:txBody>
          <a:bodyPr wrap="square" rtlCol="0">
            <a:spAutoFit/>
          </a:bodyPr>
          <a:lstStyle/>
          <a:p>
            <a:pPr lvl="0">
              <a:lnSpc>
                <a:spcPct val="107000"/>
              </a:lnSpc>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 hardest question for archaeologists to answer is trying to understand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why</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people did the things they did in the past.</a:t>
            </a:r>
          </a:p>
          <a:p>
            <a:pPr lvl="0">
              <a:lnSpc>
                <a:spcPct val="107000"/>
              </a:lnSpc>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This is very tricky for prehistory as people from this time in Britain didn’t leave any writing that could have given us explanations. </a:t>
            </a:r>
          </a:p>
          <a:p>
            <a:pPr lvl="0">
              <a:lnSpc>
                <a:spcPct val="107000"/>
              </a:lnSpc>
              <a:spcAft>
                <a:spcPts val="80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6" name="Group 15">
            <a:extLst>
              <a:ext uri="{FF2B5EF4-FFF2-40B4-BE49-F238E27FC236}">
                <a16:creationId xmlns:a16="http://schemas.microsoft.com/office/drawing/2014/main" id="{FC984C6D-B943-C537-ACB0-3E3556F1BE02}"/>
              </a:ext>
              <a:ext uri="{C183D7F6-B498-43B3-948B-1728B52AA6E4}">
                <adec:decorative xmlns:adec="http://schemas.microsoft.com/office/drawing/2017/decorative" val="1"/>
              </a:ext>
            </a:extLst>
          </p:cNvPr>
          <p:cNvGrpSpPr/>
          <p:nvPr/>
        </p:nvGrpSpPr>
        <p:grpSpPr>
          <a:xfrm>
            <a:off x="502921" y="3042867"/>
            <a:ext cx="7294527" cy="3249761"/>
            <a:chOff x="502921" y="3042867"/>
            <a:chExt cx="7294527" cy="3249761"/>
          </a:xfrm>
        </p:grpSpPr>
        <p:sp>
          <p:nvSpPr>
            <p:cNvPr id="9" name="Rectangle: Rounded Corners 8">
              <a:extLst>
                <a:ext uri="{FF2B5EF4-FFF2-40B4-BE49-F238E27FC236}">
                  <a16:creationId xmlns:a16="http://schemas.microsoft.com/office/drawing/2014/main" id="{5CA76A54-9C0B-84CC-37AF-3B6466BCB574}"/>
                </a:ext>
              </a:extLst>
            </p:cNvPr>
            <p:cNvSpPr/>
            <p:nvPr/>
          </p:nvSpPr>
          <p:spPr>
            <a:xfrm>
              <a:off x="2615587" y="4990984"/>
              <a:ext cx="5181861" cy="1108064"/>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09200C03-16EE-8D2D-8673-1341362B6983}"/>
                </a:ext>
              </a:extLst>
            </p:cNvPr>
            <p:cNvSpPr txBox="1"/>
            <p:nvPr/>
          </p:nvSpPr>
          <p:spPr>
            <a:xfrm>
              <a:off x="2703609" y="5074207"/>
              <a:ext cx="4963344" cy="923330"/>
            </a:xfrm>
            <a:prstGeom prst="rect">
              <a:avLst/>
            </a:prstGeom>
            <a:noFill/>
          </p:spPr>
          <p:txBody>
            <a:bodyPr wrap="square" rtlCol="0">
              <a:spAutoFit/>
            </a:bodyPr>
            <a:lstStyle/>
            <a:p>
              <a:r>
                <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This means archaeologists must become detectives and use the </a:t>
              </a:r>
              <a:r>
                <a:rPr lang="en-GB"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evidence</a:t>
              </a:r>
              <a:r>
                <a:rPr lang="en-GB"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they discover to try and work out the reasons why things happened</a:t>
              </a:r>
              <a:endParaRPr lang="en-GB" dirty="0">
                <a:solidFill>
                  <a:schemeClr val="bg1"/>
                </a:solidFill>
              </a:endParaRPr>
            </a:p>
          </p:txBody>
        </p:sp>
        <p:pic>
          <p:nvPicPr>
            <p:cNvPr id="13" name="Picture 12" descr="A cartoon drawing of a detective in a trench coat with a big magnifying glass">
              <a:extLst>
                <a:ext uri="{FF2B5EF4-FFF2-40B4-BE49-F238E27FC236}">
                  <a16:creationId xmlns:a16="http://schemas.microsoft.com/office/drawing/2014/main" id="{06E474EE-8E0E-25A0-E2EB-D937DBCD83E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2921" y="3042867"/>
              <a:ext cx="2295144" cy="3249761"/>
            </a:xfrm>
            <a:prstGeom prst="rect">
              <a:avLst/>
            </a:prstGeom>
          </p:spPr>
        </p:pic>
      </p:grpSp>
      <p:grpSp>
        <p:nvGrpSpPr>
          <p:cNvPr id="17" name="Group 16">
            <a:extLst>
              <a:ext uri="{FF2B5EF4-FFF2-40B4-BE49-F238E27FC236}">
                <a16:creationId xmlns:a16="http://schemas.microsoft.com/office/drawing/2014/main" id="{DAB8B5D2-F1C1-FFAA-6F1F-3C7AC410BFFF}"/>
              </a:ext>
              <a:ext uri="{C183D7F6-B498-43B3-948B-1728B52AA6E4}">
                <adec:decorative xmlns:adec="http://schemas.microsoft.com/office/drawing/2017/decorative" val="1"/>
              </a:ext>
            </a:extLst>
          </p:cNvPr>
          <p:cNvGrpSpPr/>
          <p:nvPr/>
        </p:nvGrpSpPr>
        <p:grpSpPr>
          <a:xfrm>
            <a:off x="5900265" y="1035011"/>
            <a:ext cx="6291735" cy="5237739"/>
            <a:chOff x="5900265" y="1035011"/>
            <a:chExt cx="6291735" cy="5237739"/>
          </a:xfrm>
        </p:grpSpPr>
        <p:pic>
          <p:nvPicPr>
            <p:cNvPr id="4" name="Picture 3" descr="A photograph showing an archaeologist holding a tiny pot, still filled with soil, as it has just been dug up from the ground. ">
              <a:extLst>
                <a:ext uri="{FF2B5EF4-FFF2-40B4-BE49-F238E27FC236}">
                  <a16:creationId xmlns:a16="http://schemas.microsoft.com/office/drawing/2014/main" id="{7F35D3D5-C44F-47C0-5EE7-BDB4AE75AC0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696325" y="1035011"/>
              <a:ext cx="3495675" cy="5237739"/>
            </a:xfrm>
            <a:prstGeom prst="rect">
              <a:avLst/>
            </a:prstGeom>
          </p:spPr>
        </p:pic>
        <p:grpSp>
          <p:nvGrpSpPr>
            <p:cNvPr id="15" name="Group 14">
              <a:extLst>
                <a:ext uri="{FF2B5EF4-FFF2-40B4-BE49-F238E27FC236}">
                  <a16:creationId xmlns:a16="http://schemas.microsoft.com/office/drawing/2014/main" id="{71D03D09-AA24-83B2-93DF-E337765E5343}"/>
                </a:ext>
              </a:extLst>
            </p:cNvPr>
            <p:cNvGrpSpPr/>
            <p:nvPr/>
          </p:nvGrpSpPr>
          <p:grpSpPr>
            <a:xfrm>
              <a:off x="5900265" y="2910349"/>
              <a:ext cx="2295144" cy="1585762"/>
              <a:chOff x="5900265" y="2910349"/>
              <a:chExt cx="2295144" cy="1585762"/>
            </a:xfrm>
          </p:grpSpPr>
          <p:sp>
            <p:nvSpPr>
              <p:cNvPr id="12" name="Speech Bubble: Oval 11">
                <a:extLst>
                  <a:ext uri="{FF2B5EF4-FFF2-40B4-BE49-F238E27FC236}">
                    <a16:creationId xmlns:a16="http://schemas.microsoft.com/office/drawing/2014/main" id="{51A16FCC-347D-722E-2499-69F16936792E}"/>
                  </a:ext>
                </a:extLst>
              </p:cNvPr>
              <p:cNvSpPr/>
              <p:nvPr/>
            </p:nvSpPr>
            <p:spPr>
              <a:xfrm>
                <a:off x="5900265" y="2910349"/>
                <a:ext cx="2295144" cy="1585762"/>
              </a:xfrm>
              <a:prstGeom prst="wedgeEllipseCallout">
                <a:avLst>
                  <a:gd name="adj1" fmla="val 72986"/>
                  <a:gd name="adj2" fmla="val 45585"/>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E9685A69-9133-28F6-B262-6CA51DC08F84}"/>
                  </a:ext>
                </a:extLst>
              </p:cNvPr>
              <p:cNvSpPr txBox="1"/>
              <p:nvPr/>
            </p:nvSpPr>
            <p:spPr>
              <a:xfrm>
                <a:off x="5924139" y="3212326"/>
                <a:ext cx="2167562" cy="1200329"/>
              </a:xfrm>
              <a:prstGeom prst="rect">
                <a:avLst/>
              </a:prstGeom>
              <a:noFill/>
            </p:spPr>
            <p:txBody>
              <a:bodyPr wrap="square" rtlCol="0">
                <a:spAutoFit/>
              </a:bodyPr>
              <a:lstStyle/>
              <a:p>
                <a:pPr algn="r"/>
                <a:r>
                  <a:rPr lang="en-US" sz="1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Why </a:t>
                </a:r>
                <a:r>
                  <a:rPr lang="en-US" sz="1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did people at a Bronze Age village make pots this tiny?</a:t>
                </a:r>
              </a:p>
              <a:p>
                <a:pPr algn="r"/>
                <a:endParaRPr lang="en-GB" dirty="0">
                  <a:solidFill>
                    <a:schemeClr val="bg1"/>
                  </a:solidFill>
                </a:endParaRPr>
              </a:p>
            </p:txBody>
          </p:sp>
        </p:grpSp>
      </p:grpSp>
    </p:spTree>
    <p:extLst>
      <p:ext uri="{BB962C8B-B14F-4D97-AF65-F5344CB8AC3E}">
        <p14:creationId xmlns:p14="http://schemas.microsoft.com/office/powerpoint/2010/main" val="2029370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B0901-8961-30EB-1061-36475DAE61B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6A7EB8B-62A4-5CEC-64B7-33659BF699E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tretch>
            <a:fillRect/>
          </a:stretch>
        </p:blipFill>
        <p:spPr>
          <a:xfrm>
            <a:off x="0" y="3513"/>
            <a:ext cx="12192000" cy="6734237"/>
          </a:xfrm>
          <a:prstGeom prst="rect">
            <a:avLst/>
          </a:prstGeom>
        </p:spPr>
      </p:pic>
      <p:sp>
        <p:nvSpPr>
          <p:cNvPr id="6" name="Title 5">
            <a:extLst>
              <a:ext uri="{FF2B5EF4-FFF2-40B4-BE49-F238E27FC236}">
                <a16:creationId xmlns:a16="http://schemas.microsoft.com/office/drawing/2014/main" id="{54336DC5-064A-BA2A-7042-E411B70ADCCD}"/>
              </a:ext>
            </a:extLst>
          </p:cNvPr>
          <p:cNvSpPr txBox="1">
            <a:spLocks noGrp="1"/>
          </p:cNvSpPr>
          <p:nvPr>
            <p:ph type="title" idx="4294967295"/>
          </p:nvPr>
        </p:nvSpPr>
        <p:spPr>
          <a:xfrm>
            <a:off x="4634" y="230909"/>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How do archaeologists know where to dig?</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02C88147-00B5-473D-465D-DFF0AC9F2669}"/>
              </a:ext>
              <a:ext uri="{C183D7F6-B498-43B3-948B-1728B52AA6E4}">
                <adec:decorative xmlns:adec="http://schemas.microsoft.com/office/drawing/2017/decorative" val="1"/>
              </a:ext>
            </a:extLst>
          </p:cNvPr>
          <p:cNvSpPr/>
          <p:nvPr/>
        </p:nvSpPr>
        <p:spPr>
          <a:xfrm>
            <a:off x="252919" y="1234440"/>
            <a:ext cx="3730752" cy="4782312"/>
          </a:xfrm>
          <a:prstGeom prst="rect">
            <a:avLst/>
          </a:prstGeom>
          <a:solidFill>
            <a:srgbClr val="FBCE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E727DA88-2011-1C7B-A3CE-3C90B44AC101}"/>
              </a:ext>
            </a:extLst>
          </p:cNvPr>
          <p:cNvSpPr txBox="1"/>
          <p:nvPr/>
        </p:nvSpPr>
        <p:spPr>
          <a:xfrm>
            <a:off x="360952" y="1362456"/>
            <a:ext cx="3566160" cy="4621009"/>
          </a:xfrm>
          <a:prstGeom prst="rect">
            <a:avLst/>
          </a:prstGeom>
          <a:noFill/>
        </p:spPr>
        <p:txBody>
          <a:bodyPr wrap="square" rtlCol="0">
            <a:spAutoFit/>
          </a:bodyPr>
          <a:lstStyle/>
          <a:p>
            <a:pPr lvl="0">
              <a:lnSpc>
                <a:spcPct val="107000"/>
              </a:lnSpc>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Archaeologists look for differences in the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colour</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texture</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and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type of soils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which can help them to find where to dig. </a:t>
            </a:r>
          </a:p>
          <a:p>
            <a:pPr lvl="0">
              <a:lnSpc>
                <a:spcPct val="107000"/>
              </a:lnSpc>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These differences can be caused by people’s actions in the past, for example digging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pits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and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ditches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lvl="0">
              <a:lnSpc>
                <a:spcPct val="107000"/>
              </a:lnSpc>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Archaeologists can also use other techniques like aerial photographs and underground scanning called geophysics, to work out where archaeology is. </a:t>
            </a:r>
          </a:p>
          <a:p>
            <a:endParaRPr lang="en-GB" dirty="0"/>
          </a:p>
        </p:txBody>
      </p:sp>
      <p:grpSp>
        <p:nvGrpSpPr>
          <p:cNvPr id="24" name="Group 23">
            <a:extLst>
              <a:ext uri="{FF2B5EF4-FFF2-40B4-BE49-F238E27FC236}">
                <a16:creationId xmlns:a16="http://schemas.microsoft.com/office/drawing/2014/main" id="{8A4D4727-F443-31E4-BC2E-5DF430981772}"/>
              </a:ext>
              <a:ext uri="{C183D7F6-B498-43B3-948B-1728B52AA6E4}">
                <adec:decorative xmlns:adec="http://schemas.microsoft.com/office/drawing/2017/decorative" val="1"/>
              </a:ext>
            </a:extLst>
          </p:cNvPr>
          <p:cNvGrpSpPr/>
          <p:nvPr/>
        </p:nvGrpSpPr>
        <p:grpSpPr>
          <a:xfrm>
            <a:off x="4148263" y="1234439"/>
            <a:ext cx="7809383" cy="4782311"/>
            <a:chOff x="4148263" y="1234439"/>
            <a:chExt cx="7809383" cy="4782311"/>
          </a:xfrm>
        </p:grpSpPr>
        <p:grpSp>
          <p:nvGrpSpPr>
            <p:cNvPr id="18" name="Group 17">
              <a:extLst>
                <a:ext uri="{FF2B5EF4-FFF2-40B4-BE49-F238E27FC236}">
                  <a16:creationId xmlns:a16="http://schemas.microsoft.com/office/drawing/2014/main" id="{02DE58BD-9C4E-1FFB-CC1E-E37724FCAC20}"/>
                </a:ext>
              </a:extLst>
            </p:cNvPr>
            <p:cNvGrpSpPr/>
            <p:nvPr/>
          </p:nvGrpSpPr>
          <p:grpSpPr>
            <a:xfrm>
              <a:off x="4148263" y="1234439"/>
              <a:ext cx="4450280" cy="4782311"/>
              <a:chOff x="4352544" y="1231387"/>
              <a:chExt cx="6096610" cy="6551471"/>
            </a:xfrm>
          </p:grpSpPr>
          <p:pic>
            <p:nvPicPr>
              <p:cNvPr id="13" name="Picture 12" descr="A photograph showing a small posthole in the ground. The hole is a circular shape and the soil inside is a dirty greyish brown colour while the soil around is a much brighter orange, making the posthole stand out. ">
                <a:extLst>
                  <a:ext uri="{FF2B5EF4-FFF2-40B4-BE49-F238E27FC236}">
                    <a16:creationId xmlns:a16="http://schemas.microsoft.com/office/drawing/2014/main" id="{57362AC5-5B0B-FF61-03A3-CA869ACF7127}"/>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352544" y="1234440"/>
                <a:ext cx="2441448" cy="2329101"/>
              </a:xfrm>
              <a:prstGeom prst="rect">
                <a:avLst/>
              </a:prstGeom>
            </p:spPr>
          </p:pic>
          <p:pic>
            <p:nvPicPr>
              <p:cNvPr id="15" name="Picture 14" descr="A photograph showing the foundations of a Roman stone building. Parts of the soil around the building are very dark while others are a much brighter orange and yellow colour, with the dark areas showing where the archaeology is. ">
                <a:extLst>
                  <a:ext uri="{FF2B5EF4-FFF2-40B4-BE49-F238E27FC236}">
                    <a16:creationId xmlns:a16="http://schemas.microsoft.com/office/drawing/2014/main" id="{9ED955BC-FCBB-D0BA-3FB8-BC05DCF39A2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949440" y="1231387"/>
                <a:ext cx="3499713" cy="2332154"/>
              </a:xfrm>
              <a:prstGeom prst="rect">
                <a:avLst/>
              </a:prstGeom>
            </p:spPr>
          </p:pic>
          <p:pic>
            <p:nvPicPr>
              <p:cNvPr id="17" name="Picture 16" descr="A photograph showing a circular barrow monument. There is a round ditch, which is a dark brown colour but neat rectangular trenches have been dug through it, showing the pale soil that the ditch has been dug into. ">
                <a:extLst>
                  <a:ext uri="{FF2B5EF4-FFF2-40B4-BE49-F238E27FC236}">
                    <a16:creationId xmlns:a16="http://schemas.microsoft.com/office/drawing/2014/main" id="{A1E351A1-EE25-9F74-C472-F9CE463AB07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352544" y="3727916"/>
                <a:ext cx="6096610" cy="4054942"/>
              </a:xfrm>
              <a:prstGeom prst="rect">
                <a:avLst/>
              </a:prstGeom>
            </p:spPr>
          </p:pic>
        </p:grpSp>
        <p:pic>
          <p:nvPicPr>
            <p:cNvPr id="20" name="Picture 19" descr="A photograph showing different coloured lines running across an area of yellow-orange sandy gravel. The dark coloured lines are ditches. ">
              <a:extLst>
                <a:ext uri="{FF2B5EF4-FFF2-40B4-BE49-F238E27FC236}">
                  <a16:creationId xmlns:a16="http://schemas.microsoft.com/office/drawing/2014/main" id="{DFE30C2F-B95C-81CE-B785-1B0A5A6D9273}"/>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8684582" y="1234439"/>
              <a:ext cx="3273064" cy="2862073"/>
            </a:xfrm>
            <a:prstGeom prst="rect">
              <a:avLst/>
            </a:prstGeom>
          </p:spPr>
        </p:pic>
        <p:pic>
          <p:nvPicPr>
            <p:cNvPr id="22" name="Picture 21" descr="A photograph showing lots of holes and dark coloured shapes in the ground where archaeology has been dig up. ">
              <a:extLst>
                <a:ext uri="{FF2B5EF4-FFF2-40B4-BE49-F238E27FC236}">
                  <a16:creationId xmlns:a16="http://schemas.microsoft.com/office/drawing/2014/main" id="{FF86A6BA-7562-3E4A-7677-605EC4C61588}"/>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8684582" y="4191438"/>
              <a:ext cx="3266718" cy="1825312"/>
            </a:xfrm>
            <a:prstGeom prst="rect">
              <a:avLst/>
            </a:prstGeom>
          </p:spPr>
        </p:pic>
      </p:grpSp>
      <p:grpSp>
        <p:nvGrpSpPr>
          <p:cNvPr id="19" name="Group 18">
            <a:extLst>
              <a:ext uri="{FF2B5EF4-FFF2-40B4-BE49-F238E27FC236}">
                <a16:creationId xmlns:a16="http://schemas.microsoft.com/office/drawing/2014/main" id="{D51653B5-821F-B352-982F-3ECE67BADC13}"/>
              </a:ext>
              <a:ext uri="{C183D7F6-B498-43B3-948B-1728B52AA6E4}">
                <adec:decorative xmlns:adec="http://schemas.microsoft.com/office/drawing/2017/decorative" val="1"/>
              </a:ext>
            </a:extLst>
          </p:cNvPr>
          <p:cNvGrpSpPr/>
          <p:nvPr/>
        </p:nvGrpSpPr>
        <p:grpSpPr>
          <a:xfrm>
            <a:off x="4718304" y="2752152"/>
            <a:ext cx="624109" cy="378668"/>
            <a:chOff x="4718304" y="2752152"/>
            <a:chExt cx="624109" cy="378668"/>
          </a:xfrm>
        </p:grpSpPr>
        <p:sp>
          <p:nvSpPr>
            <p:cNvPr id="3" name="Rectangle: Rounded Corners 2">
              <a:extLst>
                <a:ext uri="{FF2B5EF4-FFF2-40B4-BE49-F238E27FC236}">
                  <a16:creationId xmlns:a16="http://schemas.microsoft.com/office/drawing/2014/main" id="{348F2E75-F30A-F4E1-C229-D78953B96BA4}"/>
                </a:ext>
              </a:extLst>
            </p:cNvPr>
            <p:cNvSpPr/>
            <p:nvPr/>
          </p:nvSpPr>
          <p:spPr>
            <a:xfrm>
              <a:off x="4718304" y="2761488"/>
              <a:ext cx="621792" cy="369332"/>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B94AF020-E9BF-B5B7-5123-91C650EBBECC}"/>
                </a:ext>
                <a:ext uri="{C183D7F6-B498-43B3-948B-1728B52AA6E4}">
                  <adec:decorative xmlns:adec="http://schemas.microsoft.com/office/drawing/2017/decorative" val="1"/>
                </a:ext>
              </a:extLst>
            </p:cNvPr>
            <p:cNvSpPr txBox="1"/>
            <p:nvPr/>
          </p:nvSpPr>
          <p:spPr>
            <a:xfrm>
              <a:off x="4799174" y="2752152"/>
              <a:ext cx="543239" cy="369332"/>
            </a:xfrm>
            <a:prstGeom prst="rect">
              <a:avLst/>
            </a:prstGeom>
            <a:noFill/>
          </p:spPr>
          <p:txBody>
            <a:bodyPr wrap="square" rtlCol="0">
              <a:spAutoFit/>
            </a:bodyPr>
            <a:lstStyle/>
            <a:p>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Pit</a:t>
              </a:r>
              <a:endParaRPr lang="en-GB"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1" name="Group 20">
            <a:extLst>
              <a:ext uri="{FF2B5EF4-FFF2-40B4-BE49-F238E27FC236}">
                <a16:creationId xmlns:a16="http://schemas.microsoft.com/office/drawing/2014/main" id="{6E1A09E6-248B-5A0F-3324-3FF709B305D3}"/>
              </a:ext>
              <a:ext uri="{C183D7F6-B498-43B3-948B-1728B52AA6E4}">
                <adec:decorative xmlns:adec="http://schemas.microsoft.com/office/drawing/2017/decorative" val="1"/>
              </a:ext>
            </a:extLst>
          </p:cNvPr>
          <p:cNvGrpSpPr/>
          <p:nvPr/>
        </p:nvGrpSpPr>
        <p:grpSpPr>
          <a:xfrm>
            <a:off x="9852086" y="3849345"/>
            <a:ext cx="1086371" cy="378668"/>
            <a:chOff x="9852086" y="3849345"/>
            <a:chExt cx="1086371" cy="378668"/>
          </a:xfrm>
        </p:grpSpPr>
        <p:sp>
          <p:nvSpPr>
            <p:cNvPr id="7" name="Rectangle: Rounded Corners 6">
              <a:extLst>
                <a:ext uri="{FF2B5EF4-FFF2-40B4-BE49-F238E27FC236}">
                  <a16:creationId xmlns:a16="http://schemas.microsoft.com/office/drawing/2014/main" id="{E6E45679-7D6C-6404-C646-7128025A1FC3}"/>
                </a:ext>
              </a:extLst>
            </p:cNvPr>
            <p:cNvSpPr/>
            <p:nvPr/>
          </p:nvSpPr>
          <p:spPr>
            <a:xfrm>
              <a:off x="9852086" y="3858681"/>
              <a:ext cx="1084054" cy="369332"/>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84AE821B-0AF4-3BAE-F3B7-6175129449FF}"/>
                </a:ext>
                <a:ext uri="{C183D7F6-B498-43B3-948B-1728B52AA6E4}">
                  <adec:decorative xmlns:adec="http://schemas.microsoft.com/office/drawing/2017/decorative" val="1"/>
                </a:ext>
              </a:extLst>
            </p:cNvPr>
            <p:cNvSpPr txBox="1"/>
            <p:nvPr/>
          </p:nvSpPr>
          <p:spPr>
            <a:xfrm>
              <a:off x="9949313" y="3849345"/>
              <a:ext cx="989144" cy="369332"/>
            </a:xfrm>
            <a:prstGeom prst="rect">
              <a:avLst/>
            </a:prstGeom>
            <a:noFill/>
          </p:spPr>
          <p:txBody>
            <a:bodyPr wrap="square" rtlCol="0">
              <a:spAutoFit/>
            </a:bodyPr>
            <a:lstStyle/>
            <a:p>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Ditches</a:t>
              </a:r>
              <a:endParaRPr lang="en-GB"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23" name="Group 22">
            <a:extLst>
              <a:ext uri="{FF2B5EF4-FFF2-40B4-BE49-F238E27FC236}">
                <a16:creationId xmlns:a16="http://schemas.microsoft.com/office/drawing/2014/main" id="{43BC0E86-3A3D-AA37-1394-3CD8FF7154FB}"/>
              </a:ext>
              <a:ext uri="{C183D7F6-B498-43B3-948B-1728B52AA6E4}">
                <adec:decorative xmlns:adec="http://schemas.microsoft.com/office/drawing/2017/decorative" val="1"/>
              </a:ext>
            </a:extLst>
          </p:cNvPr>
          <p:cNvGrpSpPr/>
          <p:nvPr/>
        </p:nvGrpSpPr>
        <p:grpSpPr>
          <a:xfrm>
            <a:off x="4194744" y="5758069"/>
            <a:ext cx="1047120" cy="378668"/>
            <a:chOff x="4194744" y="5758069"/>
            <a:chExt cx="1047120" cy="378668"/>
          </a:xfrm>
        </p:grpSpPr>
        <p:sp>
          <p:nvSpPr>
            <p:cNvPr id="9" name="Rectangle: Rounded Corners 8">
              <a:extLst>
                <a:ext uri="{FF2B5EF4-FFF2-40B4-BE49-F238E27FC236}">
                  <a16:creationId xmlns:a16="http://schemas.microsoft.com/office/drawing/2014/main" id="{A27A4111-7CFB-98D9-9C64-E1D0B97EEE49}"/>
                </a:ext>
              </a:extLst>
            </p:cNvPr>
            <p:cNvSpPr/>
            <p:nvPr/>
          </p:nvSpPr>
          <p:spPr>
            <a:xfrm>
              <a:off x="4194744" y="5767405"/>
              <a:ext cx="1047120" cy="369332"/>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A4000E2E-AFC6-197E-642C-40F220206D5A}"/>
                </a:ext>
                <a:ext uri="{C183D7F6-B498-43B3-948B-1728B52AA6E4}">
                  <adec:decorative xmlns:adec="http://schemas.microsoft.com/office/drawing/2017/decorative" val="1"/>
                </a:ext>
              </a:extLst>
            </p:cNvPr>
            <p:cNvSpPr txBox="1"/>
            <p:nvPr/>
          </p:nvSpPr>
          <p:spPr>
            <a:xfrm>
              <a:off x="4283135" y="5758069"/>
              <a:ext cx="958728" cy="369332"/>
            </a:xfrm>
            <a:prstGeom prst="rect">
              <a:avLst/>
            </a:prstGeom>
            <a:noFill/>
          </p:spPr>
          <p:txBody>
            <a:bodyPr wrap="square" rtlCol="0">
              <a:spAutoFit/>
            </a:bodyPr>
            <a:lstStyle/>
            <a:p>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Barrow</a:t>
              </a:r>
              <a:endParaRPr lang="en-GB"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a16="http://schemas.microsoft.com/office/drawing/2014/main" id="{B7039EA4-996C-E738-0C81-F279CEE73FF6}"/>
              </a:ext>
              <a:ext uri="{C183D7F6-B498-43B3-948B-1728B52AA6E4}">
                <adec:decorative xmlns:adec="http://schemas.microsoft.com/office/drawing/2017/decorative" val="1"/>
              </a:ext>
            </a:extLst>
          </p:cNvPr>
          <p:cNvGrpSpPr/>
          <p:nvPr/>
        </p:nvGrpSpPr>
        <p:grpSpPr>
          <a:xfrm>
            <a:off x="7447605" y="2585966"/>
            <a:ext cx="1047120" cy="387812"/>
            <a:chOff x="7447605" y="2585966"/>
            <a:chExt cx="1047120" cy="387812"/>
          </a:xfrm>
        </p:grpSpPr>
        <p:sp>
          <p:nvSpPr>
            <p:cNvPr id="12" name="Rectangle: Rounded Corners 11">
              <a:extLst>
                <a:ext uri="{FF2B5EF4-FFF2-40B4-BE49-F238E27FC236}">
                  <a16:creationId xmlns:a16="http://schemas.microsoft.com/office/drawing/2014/main" id="{30D5DA23-9A11-D102-381F-79F775A3D06A}"/>
                </a:ext>
              </a:extLst>
            </p:cNvPr>
            <p:cNvSpPr/>
            <p:nvPr/>
          </p:nvSpPr>
          <p:spPr>
            <a:xfrm>
              <a:off x="7447605" y="2604446"/>
              <a:ext cx="1047120" cy="369332"/>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ADF1C62C-6325-A76E-7F97-7BD9573502C4}"/>
                </a:ext>
                <a:ext uri="{C183D7F6-B498-43B3-948B-1728B52AA6E4}">
                  <adec:decorative xmlns:adec="http://schemas.microsoft.com/office/drawing/2017/decorative" val="1"/>
                </a:ext>
              </a:extLst>
            </p:cNvPr>
            <p:cNvSpPr txBox="1"/>
            <p:nvPr/>
          </p:nvSpPr>
          <p:spPr>
            <a:xfrm>
              <a:off x="7491500" y="2585966"/>
              <a:ext cx="958728" cy="369332"/>
            </a:xfrm>
            <a:prstGeom prst="rect">
              <a:avLst/>
            </a:prstGeom>
            <a:noFill/>
          </p:spPr>
          <p:txBody>
            <a:bodyPr wrap="square" rtlCol="0">
              <a:spAutoFit/>
            </a:bodyPr>
            <a:lstStyle/>
            <a:p>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Building</a:t>
              </a:r>
              <a:endParaRPr lang="en-GB"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36443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2B51D-EACB-0DD8-3CFE-A882263478E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3514465-3490-7D3A-0FE8-ABA00FA1CC9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tretch>
            <a:fillRect/>
          </a:stretch>
        </p:blipFill>
        <p:spPr>
          <a:xfrm>
            <a:off x="0" y="3513"/>
            <a:ext cx="12192000" cy="6734237"/>
          </a:xfrm>
          <a:prstGeom prst="rect">
            <a:avLst/>
          </a:prstGeom>
        </p:spPr>
      </p:pic>
      <p:sp>
        <p:nvSpPr>
          <p:cNvPr id="6" name="Title 5">
            <a:extLst>
              <a:ext uri="{FF2B5EF4-FFF2-40B4-BE49-F238E27FC236}">
                <a16:creationId xmlns:a16="http://schemas.microsoft.com/office/drawing/2014/main" id="{5AFB90F3-B70A-D82C-6E5C-FD2AB755AE0A}"/>
              </a:ext>
            </a:extLst>
          </p:cNvPr>
          <p:cNvSpPr txBox="1">
            <a:spLocks noGrp="1"/>
          </p:cNvSpPr>
          <p:nvPr>
            <p:ph type="title" idx="4294967295"/>
          </p:nvPr>
        </p:nvSpPr>
        <p:spPr>
          <a:xfrm>
            <a:off x="4634" y="230909"/>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How do archaeologists excavate?</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DCA2CB1D-43EF-A335-8E2B-27C41C070E15}"/>
              </a:ext>
            </a:extLst>
          </p:cNvPr>
          <p:cNvSpPr txBox="1"/>
          <p:nvPr/>
        </p:nvSpPr>
        <p:spPr>
          <a:xfrm>
            <a:off x="342664" y="1305703"/>
            <a:ext cx="10813016" cy="1167243"/>
          </a:xfrm>
          <a:prstGeom prst="rect">
            <a:avLst/>
          </a:prstGeom>
          <a:noFill/>
        </p:spPr>
        <p:txBody>
          <a:bodyPr wrap="square" rtlCol="0">
            <a:spAutoFit/>
          </a:bodyPr>
          <a:lstStyle/>
          <a:p>
            <a:pPr lvl="0">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When archaeologists find where to work, they use several different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tools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to dig. </a:t>
            </a:r>
          </a:p>
          <a:p>
            <a:pPr lvl="0">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Archaeologists always try to dig very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carefully</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using a range of tools for different jobs. </a:t>
            </a:r>
          </a:p>
          <a:p>
            <a:endParaRPr lang="en-GB" dirty="0"/>
          </a:p>
        </p:txBody>
      </p:sp>
      <p:grpSp>
        <p:nvGrpSpPr>
          <p:cNvPr id="15" name="Group 14">
            <a:extLst>
              <a:ext uri="{FF2B5EF4-FFF2-40B4-BE49-F238E27FC236}">
                <a16:creationId xmlns:a16="http://schemas.microsoft.com/office/drawing/2014/main" id="{3B541203-43E1-4ED2-46D5-2E7F6A8BBD3B}"/>
              </a:ext>
              <a:ext uri="{C183D7F6-B498-43B3-948B-1728B52AA6E4}">
                <adec:decorative xmlns:adec="http://schemas.microsoft.com/office/drawing/2017/decorative" val="1"/>
              </a:ext>
            </a:extLst>
          </p:cNvPr>
          <p:cNvGrpSpPr/>
          <p:nvPr/>
        </p:nvGrpSpPr>
        <p:grpSpPr>
          <a:xfrm>
            <a:off x="7802338" y="2308881"/>
            <a:ext cx="3859778" cy="3876620"/>
            <a:chOff x="7802338" y="2308881"/>
            <a:chExt cx="3859778" cy="3876620"/>
          </a:xfrm>
        </p:grpSpPr>
        <p:pic>
          <p:nvPicPr>
            <p:cNvPr id="8" name="Picture 7" descr="A close-up photograph of an archaeologist using a brush to remove the soil around the bones of a horse that has been buried in a grave. ">
              <a:extLst>
                <a:ext uri="{FF2B5EF4-FFF2-40B4-BE49-F238E27FC236}">
                  <a16:creationId xmlns:a16="http://schemas.microsoft.com/office/drawing/2014/main" id="{28A77408-0445-FA7E-9B18-EE2454A25D6C}"/>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7802338" y="2537391"/>
              <a:ext cx="3859778" cy="2491705"/>
            </a:xfrm>
            <a:prstGeom prst="rect">
              <a:avLst/>
            </a:prstGeom>
          </p:spPr>
        </p:pic>
        <p:grpSp>
          <p:nvGrpSpPr>
            <p:cNvPr id="9" name="Group 8">
              <a:extLst>
                <a:ext uri="{FF2B5EF4-FFF2-40B4-BE49-F238E27FC236}">
                  <a16:creationId xmlns:a16="http://schemas.microsoft.com/office/drawing/2014/main" id="{31698913-5BD6-1A01-0BCC-F4F1AB80D84E}"/>
                </a:ext>
              </a:extLst>
            </p:cNvPr>
            <p:cNvGrpSpPr/>
            <p:nvPr/>
          </p:nvGrpSpPr>
          <p:grpSpPr>
            <a:xfrm>
              <a:off x="8628162" y="2308881"/>
              <a:ext cx="1837294" cy="459960"/>
              <a:chOff x="9788669" y="1596221"/>
              <a:chExt cx="1837294" cy="459960"/>
            </a:xfrm>
          </p:grpSpPr>
          <p:sp>
            <p:nvSpPr>
              <p:cNvPr id="25" name="Rectangle: Rounded Corners 24">
                <a:extLst>
                  <a:ext uri="{FF2B5EF4-FFF2-40B4-BE49-F238E27FC236}">
                    <a16:creationId xmlns:a16="http://schemas.microsoft.com/office/drawing/2014/main" id="{6B963DDC-B5F6-4DB5-C03E-94B0D2FCE8BE}"/>
                  </a:ext>
                </a:extLst>
              </p:cNvPr>
              <p:cNvSpPr/>
              <p:nvPr/>
            </p:nvSpPr>
            <p:spPr>
              <a:xfrm>
                <a:off x="10116591" y="1596221"/>
                <a:ext cx="1509372" cy="459960"/>
              </a:xfrm>
              <a:prstGeom prst="roundRect">
                <a:avLst>
                  <a:gd name="adj" fmla="val 6764"/>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DC253115-EE43-DD01-F3C3-7AD664909AFC}"/>
                  </a:ext>
                </a:extLst>
              </p:cNvPr>
              <p:cNvSpPr txBox="1"/>
              <p:nvPr/>
            </p:nvSpPr>
            <p:spPr>
              <a:xfrm>
                <a:off x="9788669" y="1621942"/>
                <a:ext cx="1679514" cy="375552"/>
              </a:xfrm>
              <a:prstGeom prst="rect">
                <a:avLst/>
              </a:prstGeom>
              <a:noFill/>
            </p:spPr>
            <p:txBody>
              <a:bodyPr wrap="square" rtlCol="0">
                <a:spAutoFit/>
              </a:bodyPr>
              <a:lstStyle/>
              <a:p>
                <a:pPr lvl="1" algn="ctr">
                  <a:lnSpc>
                    <a:spcPct val="107000"/>
                  </a:lnSpc>
                  <a:spcAft>
                    <a:spcPts val="800"/>
                  </a:spcAft>
                </a:pPr>
                <a:r>
                  <a:rPr lang="en-US"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Brushes</a:t>
                </a:r>
                <a:endParaRPr lang="en-GB"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9" name="TextBox 28">
              <a:extLst>
                <a:ext uri="{FF2B5EF4-FFF2-40B4-BE49-F238E27FC236}">
                  <a16:creationId xmlns:a16="http://schemas.microsoft.com/office/drawing/2014/main" id="{06BD0C57-1824-7870-5A3C-B9166815D6A3}"/>
                </a:ext>
              </a:extLst>
            </p:cNvPr>
            <p:cNvSpPr txBox="1"/>
            <p:nvPr/>
          </p:nvSpPr>
          <p:spPr>
            <a:xfrm>
              <a:off x="7802338" y="5048008"/>
              <a:ext cx="3771875" cy="307777"/>
            </a:xfrm>
            <a:prstGeom prst="rect">
              <a:avLst/>
            </a:prstGeom>
            <a:noFill/>
          </p:spPr>
          <p:txBody>
            <a:bodyPr wrap="squar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rPr>
                <a:t>For delicate artefacts and work</a:t>
              </a:r>
              <a:endParaRPr lang="en-GB" sz="1400" dirty="0">
                <a:latin typeface="Calibri" panose="020F0502020204030204" pitchFamily="34" charset="0"/>
                <a:ea typeface="Calibri" panose="020F0502020204030204" pitchFamily="34" charset="0"/>
                <a:cs typeface="Calibri" panose="020F0502020204030204" pitchFamily="34" charset="0"/>
              </a:endParaRPr>
            </a:p>
          </p:txBody>
        </p:sp>
        <p:pic>
          <p:nvPicPr>
            <p:cNvPr id="13" name="Picture 12" descr="A paint brush with a white and red handle&#10;">
              <a:extLst>
                <a:ext uri="{FF2B5EF4-FFF2-40B4-BE49-F238E27FC236}">
                  <a16:creationId xmlns:a16="http://schemas.microsoft.com/office/drawing/2014/main" id="{081328B5-A83F-6B78-E9F8-7247D15195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434490">
              <a:off x="10334663" y="5005353"/>
              <a:ext cx="590074" cy="1180148"/>
            </a:xfrm>
            <a:prstGeom prst="rect">
              <a:avLst/>
            </a:prstGeom>
          </p:spPr>
        </p:pic>
      </p:grpSp>
      <p:grpSp>
        <p:nvGrpSpPr>
          <p:cNvPr id="12" name="Group 11">
            <a:extLst>
              <a:ext uri="{FF2B5EF4-FFF2-40B4-BE49-F238E27FC236}">
                <a16:creationId xmlns:a16="http://schemas.microsoft.com/office/drawing/2014/main" id="{17F681CD-4E07-9C80-070F-EDDD31E2404C}"/>
              </a:ext>
              <a:ext uri="{C183D7F6-B498-43B3-948B-1728B52AA6E4}">
                <adec:decorative xmlns:adec="http://schemas.microsoft.com/office/drawing/2017/decorative" val="1"/>
              </a:ext>
            </a:extLst>
          </p:cNvPr>
          <p:cNvGrpSpPr/>
          <p:nvPr/>
        </p:nvGrpSpPr>
        <p:grpSpPr>
          <a:xfrm>
            <a:off x="5045896" y="2309717"/>
            <a:ext cx="3771875" cy="3777144"/>
            <a:chOff x="5045896" y="2309717"/>
            <a:chExt cx="3771875" cy="3777144"/>
          </a:xfrm>
        </p:grpSpPr>
        <p:pic>
          <p:nvPicPr>
            <p:cNvPr id="4" name="Picture 3" descr="An archaeologist with a hard hat and orange coat carefully digging in the ground using a trowel">
              <a:extLst>
                <a:ext uri="{FF2B5EF4-FFF2-40B4-BE49-F238E27FC236}">
                  <a16:creationId xmlns:a16="http://schemas.microsoft.com/office/drawing/2014/main" id="{9884E08B-B929-BB99-09AA-8BC4122B6038}"/>
                </a:ext>
              </a:extLst>
            </p:cNvPr>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5045896" y="2527520"/>
              <a:ext cx="2491705" cy="2491705"/>
            </a:xfrm>
            <a:prstGeom prst="rect">
              <a:avLst/>
            </a:prstGeom>
          </p:spPr>
        </p:pic>
        <p:grpSp>
          <p:nvGrpSpPr>
            <p:cNvPr id="11" name="Group 10">
              <a:extLst>
                <a:ext uri="{FF2B5EF4-FFF2-40B4-BE49-F238E27FC236}">
                  <a16:creationId xmlns:a16="http://schemas.microsoft.com/office/drawing/2014/main" id="{466C90EB-A51E-16DA-087F-A90DC058DEE6}"/>
                </a:ext>
              </a:extLst>
            </p:cNvPr>
            <p:cNvGrpSpPr/>
            <p:nvPr/>
          </p:nvGrpSpPr>
          <p:grpSpPr>
            <a:xfrm>
              <a:off x="5247383" y="2309717"/>
              <a:ext cx="1679514" cy="459960"/>
              <a:chOff x="5973513" y="2291398"/>
              <a:chExt cx="1679514" cy="459960"/>
            </a:xfrm>
          </p:grpSpPr>
          <p:sp>
            <p:nvSpPr>
              <p:cNvPr id="21" name="Rectangle: Rounded Corners 20">
                <a:extLst>
                  <a:ext uri="{FF2B5EF4-FFF2-40B4-BE49-F238E27FC236}">
                    <a16:creationId xmlns:a16="http://schemas.microsoft.com/office/drawing/2014/main" id="{60A6DEBD-D6BB-0C3F-03B9-23A0E0258FD6}"/>
                  </a:ext>
                </a:extLst>
              </p:cNvPr>
              <p:cNvSpPr/>
              <p:nvPr/>
            </p:nvSpPr>
            <p:spPr>
              <a:xfrm>
                <a:off x="6390884" y="2291398"/>
                <a:ext cx="1256458" cy="459960"/>
              </a:xfrm>
              <a:prstGeom prst="roundRect">
                <a:avLst>
                  <a:gd name="adj" fmla="val 6764"/>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73E3D5EE-1400-9541-B11E-EC530CC081DF}"/>
                  </a:ext>
                </a:extLst>
              </p:cNvPr>
              <p:cNvSpPr txBox="1"/>
              <p:nvPr/>
            </p:nvSpPr>
            <p:spPr>
              <a:xfrm>
                <a:off x="5973513" y="2305342"/>
                <a:ext cx="1679514" cy="375552"/>
              </a:xfrm>
              <a:prstGeom prst="rect">
                <a:avLst/>
              </a:prstGeom>
              <a:noFill/>
            </p:spPr>
            <p:txBody>
              <a:bodyPr wrap="square" rtlCol="0">
                <a:spAutoFit/>
              </a:bodyPr>
              <a:lstStyle/>
              <a:p>
                <a:pPr lvl="1" algn="ctr">
                  <a:lnSpc>
                    <a:spcPct val="107000"/>
                  </a:lnSpc>
                  <a:spcAft>
                    <a:spcPts val="800"/>
                  </a:spcAft>
                </a:pPr>
                <a:r>
                  <a:rPr lang="en-US"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Trowels</a:t>
                </a:r>
                <a:endParaRPr lang="en-GB"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8" name="TextBox 27">
              <a:extLst>
                <a:ext uri="{FF2B5EF4-FFF2-40B4-BE49-F238E27FC236}">
                  <a16:creationId xmlns:a16="http://schemas.microsoft.com/office/drawing/2014/main" id="{9430B776-2ADC-EA41-36D4-77DD955CBB62}"/>
                </a:ext>
              </a:extLst>
            </p:cNvPr>
            <p:cNvSpPr txBox="1"/>
            <p:nvPr/>
          </p:nvSpPr>
          <p:spPr>
            <a:xfrm>
              <a:off x="5045896" y="5051893"/>
              <a:ext cx="3771875" cy="307777"/>
            </a:xfrm>
            <a:prstGeom prst="rect">
              <a:avLst/>
            </a:prstGeom>
            <a:noFill/>
          </p:spPr>
          <p:txBody>
            <a:bodyPr wrap="squar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rPr>
                <a:t>Careful digging and cleaning</a:t>
              </a:r>
              <a:endParaRPr lang="en-GB" sz="1400" dirty="0">
                <a:latin typeface="Calibri" panose="020F0502020204030204" pitchFamily="34" charset="0"/>
                <a:ea typeface="Calibri" panose="020F0502020204030204" pitchFamily="34" charset="0"/>
                <a:cs typeface="Calibri" panose="020F0502020204030204" pitchFamily="34" charset="0"/>
              </a:endParaRPr>
            </a:p>
          </p:txBody>
        </p:sp>
        <p:pic>
          <p:nvPicPr>
            <p:cNvPr id="20" name="Picture 19" descr="A silhouette of a trowel">
              <a:extLst>
                <a:ext uri="{FF2B5EF4-FFF2-40B4-BE49-F238E27FC236}">
                  <a16:creationId xmlns:a16="http://schemas.microsoft.com/office/drawing/2014/main" id="{BC39C21E-FBAD-7F0A-1AE3-1D49F66D3D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751571">
              <a:off x="5642980" y="5438093"/>
              <a:ext cx="1297535" cy="648768"/>
            </a:xfrm>
            <a:prstGeom prst="rect">
              <a:avLst/>
            </a:prstGeom>
          </p:spPr>
        </p:pic>
      </p:grpSp>
      <p:grpSp>
        <p:nvGrpSpPr>
          <p:cNvPr id="7" name="Group 6">
            <a:extLst>
              <a:ext uri="{FF2B5EF4-FFF2-40B4-BE49-F238E27FC236}">
                <a16:creationId xmlns:a16="http://schemas.microsoft.com/office/drawing/2014/main" id="{7ACDEAE6-A32D-762B-9070-95F48BEEFFA5}"/>
              </a:ext>
              <a:ext uri="{C183D7F6-B498-43B3-948B-1728B52AA6E4}">
                <adec:decorative xmlns:adec="http://schemas.microsoft.com/office/drawing/2017/decorative" val="1"/>
              </a:ext>
            </a:extLst>
          </p:cNvPr>
          <p:cNvGrpSpPr/>
          <p:nvPr/>
        </p:nvGrpSpPr>
        <p:grpSpPr>
          <a:xfrm>
            <a:off x="425725" y="2309717"/>
            <a:ext cx="4383250" cy="3820899"/>
            <a:chOff x="425725" y="2309717"/>
            <a:chExt cx="4383250" cy="3820899"/>
          </a:xfrm>
        </p:grpSpPr>
        <p:pic>
          <p:nvPicPr>
            <p:cNvPr id="10" name="Picture 9" descr="A photograph showing an archaeologist wearing hi-visibility clothing and a hard hat digging with a mattock tool. The mattock is striking the ground and a cloud of dust and soil is being flung up. Next to him on the left hand side is a wheelbarrow with a shovel resting on it. ">
              <a:extLst>
                <a:ext uri="{FF2B5EF4-FFF2-40B4-BE49-F238E27FC236}">
                  <a16:creationId xmlns:a16="http://schemas.microsoft.com/office/drawing/2014/main" id="{2A236D57-8F2A-245E-C8EC-9496770B7D55}"/>
                </a:ext>
              </a:extLst>
            </p:cNvPr>
            <p:cNvPicPr>
              <a:picLocks noChangeAspect="1"/>
            </p:cNvPicPr>
            <p:nvPr/>
          </p:nvPicPr>
          <p:blipFill>
            <a:blip r:embed="rId9" cstate="print">
              <a:extLst>
                <a:ext uri="{28A0092B-C50C-407E-A947-70E740481C1C}">
                  <a14:useLocalDpi xmlns:a14="http://schemas.microsoft.com/office/drawing/2010/main"/>
                </a:ext>
              </a:extLst>
            </a:blip>
            <a:srcRect/>
            <a:stretch/>
          </p:blipFill>
          <p:spPr>
            <a:xfrm>
              <a:off x="524531" y="2537396"/>
              <a:ext cx="4284444" cy="2481829"/>
            </a:xfrm>
            <a:prstGeom prst="rect">
              <a:avLst/>
            </a:prstGeom>
          </p:spPr>
        </p:pic>
        <p:grpSp>
          <p:nvGrpSpPr>
            <p:cNvPr id="3" name="Group 2">
              <a:extLst>
                <a:ext uri="{FF2B5EF4-FFF2-40B4-BE49-F238E27FC236}">
                  <a16:creationId xmlns:a16="http://schemas.microsoft.com/office/drawing/2014/main" id="{D7AB3FFF-37D1-1812-7700-13BB611614F0}"/>
                </a:ext>
              </a:extLst>
            </p:cNvPr>
            <p:cNvGrpSpPr/>
            <p:nvPr/>
          </p:nvGrpSpPr>
          <p:grpSpPr>
            <a:xfrm>
              <a:off x="1117169" y="2309717"/>
              <a:ext cx="3229229" cy="459960"/>
              <a:chOff x="-1460753" y="2590222"/>
              <a:chExt cx="3229229" cy="459960"/>
            </a:xfrm>
          </p:grpSpPr>
          <p:sp>
            <p:nvSpPr>
              <p:cNvPr id="16" name="Rectangle: Rounded Corners 15">
                <a:extLst>
                  <a:ext uri="{FF2B5EF4-FFF2-40B4-BE49-F238E27FC236}">
                    <a16:creationId xmlns:a16="http://schemas.microsoft.com/office/drawing/2014/main" id="{88F46810-8372-0303-2E23-2553F6DC1A01}"/>
                  </a:ext>
                </a:extLst>
              </p:cNvPr>
              <p:cNvSpPr/>
              <p:nvPr/>
            </p:nvSpPr>
            <p:spPr>
              <a:xfrm>
                <a:off x="-1390360" y="2590222"/>
                <a:ext cx="3158836" cy="459960"/>
              </a:xfrm>
              <a:prstGeom prst="roundRect">
                <a:avLst>
                  <a:gd name="adj" fmla="val 6764"/>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A07E1539-6951-27DE-1FB9-787A21C2C812}"/>
                  </a:ext>
                </a:extLst>
              </p:cNvPr>
              <p:cNvSpPr txBox="1"/>
              <p:nvPr/>
            </p:nvSpPr>
            <p:spPr>
              <a:xfrm>
                <a:off x="-1460753" y="2638635"/>
                <a:ext cx="2772383" cy="375552"/>
              </a:xfrm>
              <a:prstGeom prst="rect">
                <a:avLst/>
              </a:prstGeom>
              <a:noFill/>
            </p:spPr>
            <p:txBody>
              <a:bodyPr wrap="square" rtlCol="0">
                <a:spAutoFit/>
              </a:bodyPr>
              <a:lstStyle/>
              <a:p>
                <a:pPr lvl="1" algn="ctr">
                  <a:lnSpc>
                    <a:spcPct val="107000"/>
                  </a:lnSpc>
                  <a:spcAft>
                    <a:spcPts val="800"/>
                  </a:spcAft>
                </a:pPr>
                <a:r>
                  <a:rPr lang="en-GB"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Mattocks and shovels</a:t>
                </a:r>
              </a:p>
            </p:txBody>
          </p:sp>
        </p:grpSp>
        <p:sp>
          <p:nvSpPr>
            <p:cNvPr id="27" name="TextBox 26">
              <a:extLst>
                <a:ext uri="{FF2B5EF4-FFF2-40B4-BE49-F238E27FC236}">
                  <a16:creationId xmlns:a16="http://schemas.microsoft.com/office/drawing/2014/main" id="{CD6C4E4D-6637-36DA-D4F6-B9036B1F2132}"/>
                </a:ext>
              </a:extLst>
            </p:cNvPr>
            <p:cNvSpPr txBox="1"/>
            <p:nvPr/>
          </p:nvSpPr>
          <p:spPr>
            <a:xfrm>
              <a:off x="425725" y="5048008"/>
              <a:ext cx="3771875" cy="307777"/>
            </a:xfrm>
            <a:prstGeom prst="rect">
              <a:avLst/>
            </a:prstGeom>
            <a:noFill/>
          </p:spPr>
          <p:txBody>
            <a:bodyPr wrap="square" rtlCol="0">
              <a:spAutoFit/>
            </a:bodyPr>
            <a:lstStyle/>
            <a:p>
              <a:r>
                <a:rPr lang="en-US" sz="1400" dirty="0">
                  <a:latin typeface="Calibri" panose="020F0502020204030204" pitchFamily="34" charset="0"/>
                  <a:ea typeface="Calibri" panose="020F0502020204030204" pitchFamily="34" charset="0"/>
                  <a:cs typeface="Calibri" panose="020F0502020204030204" pitchFamily="34" charset="0"/>
                </a:rPr>
                <a:t>Removing soil from features</a:t>
              </a:r>
              <a:endParaRPr lang="en-GB" sz="1400" dirty="0">
                <a:latin typeface="Calibri" panose="020F0502020204030204" pitchFamily="34" charset="0"/>
                <a:ea typeface="Calibri" panose="020F0502020204030204" pitchFamily="34" charset="0"/>
                <a:cs typeface="Calibri" panose="020F0502020204030204" pitchFamily="34" charset="0"/>
              </a:endParaRPr>
            </a:p>
          </p:txBody>
        </p:sp>
        <p:pic>
          <p:nvPicPr>
            <p:cNvPr id="14" name="Picture 13" descr="A black silhouette of a mattock">
              <a:extLst>
                <a:ext uri="{FF2B5EF4-FFF2-40B4-BE49-F238E27FC236}">
                  <a16:creationId xmlns:a16="http://schemas.microsoft.com/office/drawing/2014/main" id="{782552A2-D669-29BB-15C7-32BAFC1C5F1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34009" y="5445830"/>
              <a:ext cx="827692" cy="684786"/>
            </a:xfrm>
            <a:prstGeom prst="rect">
              <a:avLst/>
            </a:prstGeom>
          </p:spPr>
        </p:pic>
        <p:pic>
          <p:nvPicPr>
            <p:cNvPr id="22" name="Picture 21" descr="A shovel with a wooden handle">
              <a:extLst>
                <a:ext uri="{FF2B5EF4-FFF2-40B4-BE49-F238E27FC236}">
                  <a16:creationId xmlns:a16="http://schemas.microsoft.com/office/drawing/2014/main" id="{83EF1599-4CBB-9FE0-CFF6-F6DE9CBA874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4454224">
              <a:off x="2826770" y="5163380"/>
              <a:ext cx="870537" cy="982300"/>
            </a:xfrm>
            <a:prstGeom prst="rect">
              <a:avLst/>
            </a:prstGeom>
          </p:spPr>
        </p:pic>
      </p:grpSp>
    </p:spTree>
    <p:extLst>
      <p:ext uri="{BB962C8B-B14F-4D97-AF65-F5344CB8AC3E}">
        <p14:creationId xmlns:p14="http://schemas.microsoft.com/office/powerpoint/2010/main" val="17828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B3CEF-459D-B99D-38A0-302CAEC3F07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705216A-D434-3839-823F-352D6364AE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tretch>
            <a:fillRect/>
          </a:stretch>
        </p:blipFill>
        <p:spPr>
          <a:xfrm>
            <a:off x="0" y="3513"/>
            <a:ext cx="12192000" cy="6734237"/>
          </a:xfrm>
          <a:prstGeom prst="rect">
            <a:avLst/>
          </a:prstGeom>
        </p:spPr>
      </p:pic>
      <p:sp>
        <p:nvSpPr>
          <p:cNvPr id="6" name="Title 5">
            <a:extLst>
              <a:ext uri="{FF2B5EF4-FFF2-40B4-BE49-F238E27FC236}">
                <a16:creationId xmlns:a16="http://schemas.microsoft.com/office/drawing/2014/main" id="{38DDE311-EC19-27DE-9DEE-B19A2BC46CCB}"/>
              </a:ext>
            </a:extLst>
          </p:cNvPr>
          <p:cNvSpPr txBox="1">
            <a:spLocks noGrp="1"/>
          </p:cNvSpPr>
          <p:nvPr>
            <p:ph type="title" idx="4294967295"/>
          </p:nvPr>
        </p:nvSpPr>
        <p:spPr>
          <a:xfrm>
            <a:off x="4634" y="230909"/>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Recording archaeology</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A2D56BBE-AB97-DEB7-8E57-D9F70652CA74}"/>
              </a:ext>
            </a:extLst>
          </p:cNvPr>
          <p:cNvSpPr txBox="1"/>
          <p:nvPr/>
        </p:nvSpPr>
        <p:spPr>
          <a:xfrm>
            <a:off x="388484" y="1252550"/>
            <a:ext cx="4258519" cy="3435556"/>
          </a:xfrm>
          <a:prstGeom prst="rect">
            <a:avLst/>
          </a:prstGeom>
          <a:noFill/>
        </p:spPr>
        <p:txBody>
          <a:bodyPr wrap="square" rtlCol="0">
            <a:spAutoFit/>
          </a:bodyPr>
          <a:lstStyle/>
          <a:p>
            <a:pPr lvl="0">
              <a:lnSpc>
                <a:spcPct val="107000"/>
              </a:lnSpc>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Archaeology is not just about digging objects up. Lots of very important information that helps us understand the past is found around the artefacts we find. This special information is called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context</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lvl="0">
              <a:lnSpc>
                <a:spcPct val="107000"/>
              </a:lnSpc>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7000"/>
              </a:lnSpc>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Context includes where an object is found, what soil it is found in and how it is connected to other discoveries. </a:t>
            </a:r>
          </a:p>
          <a:p>
            <a:pPr lvl="0">
              <a:lnSpc>
                <a:spcPct val="107000"/>
              </a:lnSpc>
              <a:spcAft>
                <a:spcPts val="800"/>
              </a:spcAft>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11" name="Picture 10" descr="A photograph showing two archaeologist with a clipboard recording an area of wattle, small brown sticks that have been carefully woven together to make a panel a little bit like a fence. ">
            <a:extLst>
              <a:ext uri="{FF2B5EF4-FFF2-40B4-BE49-F238E27FC236}">
                <a16:creationId xmlns:a16="http://schemas.microsoft.com/office/drawing/2014/main" id="{91B33171-A564-283F-5EB7-22AB78C7A6F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778477" y="1305703"/>
            <a:ext cx="6999510" cy="4667080"/>
          </a:xfrm>
          <a:prstGeom prst="rect">
            <a:avLst/>
          </a:prstGeom>
        </p:spPr>
      </p:pic>
      <p:grpSp>
        <p:nvGrpSpPr>
          <p:cNvPr id="7" name="Group 6">
            <a:extLst>
              <a:ext uri="{FF2B5EF4-FFF2-40B4-BE49-F238E27FC236}">
                <a16:creationId xmlns:a16="http://schemas.microsoft.com/office/drawing/2014/main" id="{B8757DDD-C0A1-9EAC-CBC7-C6EEACC2F683}"/>
              </a:ext>
              <a:ext uri="{C183D7F6-B498-43B3-948B-1728B52AA6E4}">
                <adec:decorative xmlns:adec="http://schemas.microsoft.com/office/drawing/2017/decorative" val="1"/>
              </a:ext>
            </a:extLst>
          </p:cNvPr>
          <p:cNvGrpSpPr/>
          <p:nvPr/>
        </p:nvGrpSpPr>
        <p:grpSpPr>
          <a:xfrm>
            <a:off x="414013" y="4085488"/>
            <a:ext cx="4118815" cy="2168468"/>
            <a:chOff x="571015" y="4153164"/>
            <a:chExt cx="4118815" cy="2168468"/>
          </a:xfrm>
        </p:grpSpPr>
        <p:sp>
          <p:nvSpPr>
            <p:cNvPr id="3" name="Rectangle: Rounded Corners 2">
              <a:extLst>
                <a:ext uri="{FF2B5EF4-FFF2-40B4-BE49-F238E27FC236}">
                  <a16:creationId xmlns:a16="http://schemas.microsoft.com/office/drawing/2014/main" id="{7C891C20-49E1-55C3-E9DF-E1FF42D513C4}"/>
                </a:ext>
              </a:extLst>
            </p:cNvPr>
            <p:cNvSpPr/>
            <p:nvPr/>
          </p:nvSpPr>
          <p:spPr>
            <a:xfrm>
              <a:off x="571015" y="4153164"/>
              <a:ext cx="3922327" cy="2031325"/>
            </a:xfrm>
            <a:prstGeom prst="round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160AEE89-71B0-8B3D-D7D8-6DAFE63C05FC}"/>
                </a:ext>
              </a:extLst>
            </p:cNvPr>
            <p:cNvSpPr txBox="1"/>
            <p:nvPr/>
          </p:nvSpPr>
          <p:spPr>
            <a:xfrm>
              <a:off x="659662" y="4290307"/>
              <a:ext cx="4030168" cy="2031325"/>
            </a:xfrm>
            <a:prstGeom prst="rect">
              <a:avLst/>
            </a:prstGeom>
            <a:noFill/>
          </p:spPr>
          <p:txBody>
            <a:bodyPr wrap="square" rtlCol="0">
              <a:spAutoFit/>
            </a:bodyPr>
            <a:lstStyle/>
            <a:p>
              <a:r>
                <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It is really important to record as much information as possible about archaeology and contexts. We only get one chance to dig things up and if we don’t make good records, it is easy to lose special details. </a:t>
              </a:r>
            </a:p>
            <a:p>
              <a:endParaRPr lang="en-GB" dirty="0"/>
            </a:p>
          </p:txBody>
        </p:sp>
      </p:grpSp>
    </p:spTree>
    <p:extLst>
      <p:ext uri="{BB962C8B-B14F-4D97-AF65-F5344CB8AC3E}">
        <p14:creationId xmlns:p14="http://schemas.microsoft.com/office/powerpoint/2010/main" val="197197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6A85E-1B6E-0FB5-0408-A5FBFBDDC22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569650C-F532-9F51-0FAD-E0CFA9ACBED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tretch>
            <a:fillRect/>
          </a:stretch>
        </p:blipFill>
        <p:spPr>
          <a:xfrm>
            <a:off x="0" y="3513"/>
            <a:ext cx="12192000" cy="6734237"/>
          </a:xfrm>
          <a:prstGeom prst="rect">
            <a:avLst/>
          </a:prstGeom>
        </p:spPr>
      </p:pic>
      <p:sp>
        <p:nvSpPr>
          <p:cNvPr id="19" name="Rectangle 18">
            <a:extLst>
              <a:ext uri="{FF2B5EF4-FFF2-40B4-BE49-F238E27FC236}">
                <a16:creationId xmlns:a16="http://schemas.microsoft.com/office/drawing/2014/main" id="{F33E24C7-05C8-9DA5-7958-0813099339C2}"/>
              </a:ext>
              <a:ext uri="{C183D7F6-B498-43B3-948B-1728B52AA6E4}">
                <adec:decorative xmlns:adec="http://schemas.microsoft.com/office/drawing/2017/decorative" val="1"/>
              </a:ext>
            </a:extLst>
          </p:cNvPr>
          <p:cNvSpPr/>
          <p:nvPr/>
        </p:nvSpPr>
        <p:spPr>
          <a:xfrm>
            <a:off x="4518204" y="1558054"/>
            <a:ext cx="3987959" cy="1188454"/>
          </a:xfrm>
          <a:prstGeom prst="rect">
            <a:avLst/>
          </a:prstGeom>
          <a:solidFill>
            <a:srgbClr val="FBCE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a:extLst>
              <a:ext uri="{FF2B5EF4-FFF2-40B4-BE49-F238E27FC236}">
                <a16:creationId xmlns:a16="http://schemas.microsoft.com/office/drawing/2014/main" id="{C666814C-4B09-C210-BEF4-BB924E41FC08}"/>
              </a:ext>
            </a:extLst>
          </p:cNvPr>
          <p:cNvSpPr txBox="1">
            <a:spLocks noGrp="1"/>
          </p:cNvSpPr>
          <p:nvPr>
            <p:ph type="title" idx="4294967295"/>
          </p:nvPr>
        </p:nvSpPr>
        <p:spPr>
          <a:xfrm>
            <a:off x="4634" y="230909"/>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Recording techniques</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FA780FA3-4161-F9D1-D108-E650E99C6421}"/>
              </a:ext>
            </a:extLst>
          </p:cNvPr>
          <p:cNvSpPr txBox="1"/>
          <p:nvPr/>
        </p:nvSpPr>
        <p:spPr>
          <a:xfrm>
            <a:off x="4378052" y="1628214"/>
            <a:ext cx="4249639" cy="970587"/>
          </a:xfrm>
          <a:prstGeom prst="rect">
            <a:avLst/>
          </a:prstGeom>
          <a:noFill/>
        </p:spPr>
        <p:txBody>
          <a:bodyPr wrap="square" rtlCol="0">
            <a:spAutoFit/>
          </a:bodyPr>
          <a:lstStyle/>
          <a:p>
            <a:pPr lvl="0" algn="ctr">
              <a:lnSpc>
                <a:spcPct val="107000"/>
              </a:lnSpc>
            </a:pPr>
            <a:r>
              <a:rPr lang="en-GB" kern="100" dirty="0">
                <a:effectLst/>
                <a:latin typeface="Calibri" panose="020F0502020204030204" pitchFamily="34" charset="0"/>
                <a:ea typeface="Calibri" panose="020F0502020204030204" pitchFamily="34" charset="0"/>
                <a:cs typeface="Times New Roman" panose="02020603050405020304" pitchFamily="18" charset="0"/>
              </a:rPr>
              <a:t>Archaeologists use lots of different techniques to record information and preserve it for the future</a:t>
            </a:r>
            <a:endParaRPr lang="en-GB" dirty="0"/>
          </a:p>
        </p:txBody>
      </p:sp>
      <p:pic>
        <p:nvPicPr>
          <p:cNvPr id="12" name="Picture 11" descr="A photograph showing a very big circular hole in the ground. It has been dug in quarters, leaving two slices in the hole which are still filled with dark grey and orange soil. The soil around is a very orange sand and gravel. Two thin white and red poles have been placed on top of the hole to show how big it is. ">
            <a:extLst>
              <a:ext uri="{FF2B5EF4-FFF2-40B4-BE49-F238E27FC236}">
                <a16:creationId xmlns:a16="http://schemas.microsoft.com/office/drawing/2014/main" id="{6E62D959-F02D-5FD6-709E-79A3E1B143B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58047" y="1222245"/>
            <a:ext cx="4120225" cy="2673099"/>
          </a:xfrm>
          <a:prstGeom prst="rect">
            <a:avLst/>
          </a:prstGeom>
        </p:spPr>
      </p:pic>
      <p:grpSp>
        <p:nvGrpSpPr>
          <p:cNvPr id="2" name="Group 1">
            <a:extLst>
              <a:ext uri="{FF2B5EF4-FFF2-40B4-BE49-F238E27FC236}">
                <a16:creationId xmlns:a16="http://schemas.microsoft.com/office/drawing/2014/main" id="{20466656-10EF-340D-3274-45B4DD966DDC}"/>
              </a:ext>
              <a:ext uri="{C183D7F6-B498-43B3-948B-1728B52AA6E4}">
                <adec:decorative xmlns:adec="http://schemas.microsoft.com/office/drawing/2017/decorative" val="1"/>
              </a:ext>
            </a:extLst>
          </p:cNvPr>
          <p:cNvGrpSpPr/>
          <p:nvPr/>
        </p:nvGrpSpPr>
        <p:grpSpPr>
          <a:xfrm>
            <a:off x="350078" y="4109439"/>
            <a:ext cx="3662568" cy="721741"/>
            <a:chOff x="350078" y="4015238"/>
            <a:chExt cx="3662568" cy="721741"/>
          </a:xfrm>
        </p:grpSpPr>
        <p:sp>
          <p:nvSpPr>
            <p:cNvPr id="15" name="Rectangle 14">
              <a:extLst>
                <a:ext uri="{FF2B5EF4-FFF2-40B4-BE49-F238E27FC236}">
                  <a16:creationId xmlns:a16="http://schemas.microsoft.com/office/drawing/2014/main" id="{82335352-CBC5-839C-FEBC-6C0D79F22DE6}"/>
                </a:ext>
              </a:extLst>
            </p:cNvPr>
            <p:cNvSpPr/>
            <p:nvPr/>
          </p:nvSpPr>
          <p:spPr>
            <a:xfrm>
              <a:off x="642258" y="4015238"/>
              <a:ext cx="3090672" cy="721741"/>
            </a:xfrm>
            <a:prstGeom prst="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78BCE4B1-83F5-C30E-390A-8011581F0412}"/>
                </a:ext>
              </a:extLst>
            </p:cNvPr>
            <p:cNvSpPr txBox="1"/>
            <p:nvPr/>
          </p:nvSpPr>
          <p:spPr>
            <a:xfrm>
              <a:off x="350078" y="4015238"/>
              <a:ext cx="3662568" cy="646331"/>
            </a:xfrm>
            <a:prstGeom prst="rect">
              <a:avLst/>
            </a:prstGeom>
            <a:noFill/>
          </p:spPr>
          <p:txBody>
            <a:bodyPr wrap="square" rtlCol="0">
              <a:spAutoFit/>
            </a:bodyPr>
            <a:lstStyle/>
            <a:p>
              <a:pPr algn="ctr"/>
              <a:r>
                <a:rPr lang="en-GB"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Photographs</a:t>
              </a:r>
              <a:r>
                <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can record the archaeology at different stages</a:t>
              </a:r>
              <a:endParaRPr lang="en-GB" dirty="0">
                <a:solidFill>
                  <a:schemeClr val="bg1"/>
                </a:solidFill>
              </a:endParaRPr>
            </a:p>
          </p:txBody>
        </p:sp>
      </p:grpSp>
      <p:grpSp>
        <p:nvGrpSpPr>
          <p:cNvPr id="29" name="Group 28">
            <a:extLst>
              <a:ext uri="{FF2B5EF4-FFF2-40B4-BE49-F238E27FC236}">
                <a16:creationId xmlns:a16="http://schemas.microsoft.com/office/drawing/2014/main" id="{6DBCCA47-3965-F3A1-B129-26CB988369F2}"/>
              </a:ext>
              <a:ext uri="{C183D7F6-B498-43B3-948B-1728B52AA6E4}">
                <adec:decorative xmlns:adec="http://schemas.microsoft.com/office/drawing/2017/decorative" val="1"/>
              </a:ext>
            </a:extLst>
          </p:cNvPr>
          <p:cNvGrpSpPr/>
          <p:nvPr/>
        </p:nvGrpSpPr>
        <p:grpSpPr>
          <a:xfrm>
            <a:off x="4547241" y="3446624"/>
            <a:ext cx="4139959" cy="2573909"/>
            <a:chOff x="4079801" y="3044178"/>
            <a:chExt cx="4139959" cy="2573909"/>
          </a:xfrm>
        </p:grpSpPr>
        <p:sp>
          <p:nvSpPr>
            <p:cNvPr id="21" name="Rectangle 20">
              <a:extLst>
                <a:ext uri="{FF2B5EF4-FFF2-40B4-BE49-F238E27FC236}">
                  <a16:creationId xmlns:a16="http://schemas.microsoft.com/office/drawing/2014/main" id="{56C34315-E6AE-FCD9-070C-24E5ACBE8AC9}"/>
                </a:ext>
              </a:extLst>
            </p:cNvPr>
            <p:cNvSpPr/>
            <p:nvPr/>
          </p:nvSpPr>
          <p:spPr>
            <a:xfrm>
              <a:off x="4621244" y="3044178"/>
              <a:ext cx="3090672" cy="721741"/>
            </a:xfrm>
            <a:prstGeom prst="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1A8521D6-3E1D-BA66-9CA6-C97A29ABBD53}"/>
                </a:ext>
              </a:extLst>
            </p:cNvPr>
            <p:cNvSpPr txBox="1"/>
            <p:nvPr/>
          </p:nvSpPr>
          <p:spPr>
            <a:xfrm>
              <a:off x="4700039" y="3062102"/>
              <a:ext cx="2933081" cy="646331"/>
            </a:xfrm>
            <a:prstGeom prst="rect">
              <a:avLst/>
            </a:prstGeom>
            <a:noFill/>
          </p:spPr>
          <p:txBody>
            <a:bodyPr wrap="square" rtlCol="0">
              <a:spAutoFit/>
            </a:bodyPr>
            <a:lstStyle/>
            <a:p>
              <a:pPr algn="ctr"/>
              <a:r>
                <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Drawing </a:t>
              </a:r>
              <a:r>
                <a:rPr lang="en-GB"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sections</a:t>
              </a:r>
              <a:r>
                <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shows the different layers in a feature</a:t>
              </a:r>
              <a:endParaRPr lang="en-GB" dirty="0"/>
            </a:p>
          </p:txBody>
        </p:sp>
        <p:pic>
          <p:nvPicPr>
            <p:cNvPr id="26" name="Picture 25" descr="A black and white drawing of the different layers in a roughly u-shaped ditch. Lines show where the different layers are. ">
              <a:extLst>
                <a:ext uri="{FF2B5EF4-FFF2-40B4-BE49-F238E27FC236}">
                  <a16:creationId xmlns:a16="http://schemas.microsoft.com/office/drawing/2014/main" id="{90205159-9A47-AF23-F4D6-CE3A4D6F1BF8}"/>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4079801" y="3838648"/>
              <a:ext cx="4139959" cy="1779439"/>
            </a:xfrm>
            <a:prstGeom prst="rect">
              <a:avLst/>
            </a:prstGeom>
          </p:spPr>
        </p:pic>
      </p:grpSp>
      <p:grpSp>
        <p:nvGrpSpPr>
          <p:cNvPr id="30" name="Group 29">
            <a:extLst>
              <a:ext uri="{FF2B5EF4-FFF2-40B4-BE49-F238E27FC236}">
                <a16:creationId xmlns:a16="http://schemas.microsoft.com/office/drawing/2014/main" id="{9D030522-2932-631C-3B27-A0D951458AC4}"/>
              </a:ext>
              <a:ext uri="{C183D7F6-B498-43B3-948B-1728B52AA6E4}">
                <adec:decorative xmlns:adec="http://schemas.microsoft.com/office/drawing/2017/decorative" val="1"/>
              </a:ext>
            </a:extLst>
          </p:cNvPr>
          <p:cNvGrpSpPr/>
          <p:nvPr/>
        </p:nvGrpSpPr>
        <p:grpSpPr>
          <a:xfrm>
            <a:off x="8736738" y="1128456"/>
            <a:ext cx="3105184" cy="4993926"/>
            <a:chOff x="8736738" y="1128456"/>
            <a:chExt cx="3105184" cy="4993926"/>
          </a:xfrm>
        </p:grpSpPr>
        <p:sp>
          <p:nvSpPr>
            <p:cNvPr id="20" name="Rectangle 19">
              <a:extLst>
                <a:ext uri="{FF2B5EF4-FFF2-40B4-BE49-F238E27FC236}">
                  <a16:creationId xmlns:a16="http://schemas.microsoft.com/office/drawing/2014/main" id="{4494E8B0-AA3A-1526-8887-6AD9CA22A8AD}"/>
                </a:ext>
              </a:extLst>
            </p:cNvPr>
            <p:cNvSpPr/>
            <p:nvPr/>
          </p:nvSpPr>
          <p:spPr>
            <a:xfrm>
              <a:off x="8736738" y="1128456"/>
              <a:ext cx="3090672" cy="721741"/>
            </a:xfrm>
            <a:prstGeom prst="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70AB2E4F-C0A6-5A29-5F3B-039EF5CF476F}"/>
                </a:ext>
              </a:extLst>
            </p:cNvPr>
            <p:cNvSpPr txBox="1"/>
            <p:nvPr/>
          </p:nvSpPr>
          <p:spPr>
            <a:xfrm>
              <a:off x="8750454" y="1166160"/>
              <a:ext cx="3063240" cy="646331"/>
            </a:xfrm>
            <a:prstGeom prst="rect">
              <a:avLst/>
            </a:prstGeom>
            <a:noFill/>
          </p:spPr>
          <p:txBody>
            <a:bodyPr wrap="square" rtlCol="0">
              <a:spAutoFit/>
            </a:bodyPr>
            <a:lstStyle/>
            <a:p>
              <a:pPr algn="ctr"/>
              <a:r>
                <a:rPr lang="en-GB"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Plans</a:t>
              </a:r>
              <a:r>
                <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are like maps that show where archaeology is</a:t>
              </a:r>
              <a:endParaRPr lang="en-GB" dirty="0"/>
            </a:p>
          </p:txBody>
        </p:sp>
        <p:pic>
          <p:nvPicPr>
            <p:cNvPr id="28" name="Picture 27" descr="A computer drawing of an archaeological plan, showing all the different archaeological features as dark lines and shapes. There are lots of dark grey lines making circles, and ditches">
              <a:extLst>
                <a:ext uri="{FF2B5EF4-FFF2-40B4-BE49-F238E27FC236}">
                  <a16:creationId xmlns:a16="http://schemas.microsoft.com/office/drawing/2014/main" id="{02E63005-27FD-CEBA-4FED-493D841F19F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868237" y="2014146"/>
              <a:ext cx="2973685" cy="4108236"/>
            </a:xfrm>
            <a:prstGeom prst="rect">
              <a:avLst/>
            </a:prstGeom>
          </p:spPr>
        </p:pic>
      </p:grpSp>
      <p:pic>
        <p:nvPicPr>
          <p:cNvPr id="4" name="Picture 3" descr="A photograph of a broken bone comb with little circles that have been added to decorate it. ">
            <a:extLst>
              <a:ext uri="{FF2B5EF4-FFF2-40B4-BE49-F238E27FC236}">
                <a16:creationId xmlns:a16="http://schemas.microsoft.com/office/drawing/2014/main" id="{AB3BC721-091B-F250-EFA8-9639472C0483}"/>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381518" y="4831180"/>
            <a:ext cx="3599688" cy="1103579"/>
          </a:xfrm>
          <a:prstGeom prst="rect">
            <a:avLst/>
          </a:prstGeom>
        </p:spPr>
      </p:pic>
    </p:spTree>
    <p:extLst>
      <p:ext uri="{BB962C8B-B14F-4D97-AF65-F5344CB8AC3E}">
        <p14:creationId xmlns:p14="http://schemas.microsoft.com/office/powerpoint/2010/main" val="146497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4F2EF-E5F6-CCB0-5BE4-0407B883065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8AE2FDF-2FD5-6E81-21CF-90782E04D1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tretch>
            <a:fillRect/>
          </a:stretch>
        </p:blipFill>
        <p:spPr>
          <a:xfrm>
            <a:off x="0" y="3513"/>
            <a:ext cx="12192000" cy="6734237"/>
          </a:xfrm>
          <a:prstGeom prst="rect">
            <a:avLst/>
          </a:prstGeom>
        </p:spPr>
      </p:pic>
      <p:sp>
        <p:nvSpPr>
          <p:cNvPr id="6" name="Title 5">
            <a:extLst>
              <a:ext uri="{FF2B5EF4-FFF2-40B4-BE49-F238E27FC236}">
                <a16:creationId xmlns:a16="http://schemas.microsoft.com/office/drawing/2014/main" id="{48D384FF-52BD-B97B-7413-BE4F2CEEE5DE}"/>
              </a:ext>
            </a:extLst>
          </p:cNvPr>
          <p:cNvSpPr txBox="1">
            <a:spLocks noGrp="1"/>
          </p:cNvSpPr>
          <p:nvPr>
            <p:ph type="title" idx="4294967295"/>
          </p:nvPr>
        </p:nvSpPr>
        <p:spPr>
          <a:xfrm>
            <a:off x="4634" y="230909"/>
            <a:ext cx="1219200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rPr>
              <a:t>More recording techniques</a:t>
            </a:r>
            <a:endParaRPr kumimoji="0" lang="en-GB" sz="3600" b="1" i="0" u="none" strike="noStrike" kern="120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D1B8E8E3-D3A0-2DBE-5CD1-921351663AC3}"/>
              </a:ext>
              <a:ext uri="{C183D7F6-B498-43B3-948B-1728B52AA6E4}">
                <adec:decorative xmlns:adec="http://schemas.microsoft.com/office/drawing/2017/decorative" val="1"/>
              </a:ext>
            </a:extLst>
          </p:cNvPr>
          <p:cNvGrpSpPr/>
          <p:nvPr/>
        </p:nvGrpSpPr>
        <p:grpSpPr>
          <a:xfrm>
            <a:off x="5224765" y="5499422"/>
            <a:ext cx="3487449" cy="721741"/>
            <a:chOff x="4653923" y="5189064"/>
            <a:chExt cx="3487449" cy="721741"/>
          </a:xfrm>
        </p:grpSpPr>
        <p:sp>
          <p:nvSpPr>
            <p:cNvPr id="24" name="Rectangle 23">
              <a:extLst>
                <a:ext uri="{FF2B5EF4-FFF2-40B4-BE49-F238E27FC236}">
                  <a16:creationId xmlns:a16="http://schemas.microsoft.com/office/drawing/2014/main" id="{44A6CADC-E68F-9967-DDF0-AEC71DE48698}"/>
                </a:ext>
              </a:extLst>
            </p:cNvPr>
            <p:cNvSpPr/>
            <p:nvPr/>
          </p:nvSpPr>
          <p:spPr>
            <a:xfrm>
              <a:off x="4707350" y="5189064"/>
              <a:ext cx="3434022" cy="721741"/>
            </a:xfrm>
            <a:prstGeom prst="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C6BF3968-712C-1226-4467-C76D559F075B}"/>
                </a:ext>
              </a:extLst>
            </p:cNvPr>
            <p:cNvSpPr txBox="1"/>
            <p:nvPr/>
          </p:nvSpPr>
          <p:spPr>
            <a:xfrm>
              <a:off x="4653923" y="5211274"/>
              <a:ext cx="3484384" cy="646331"/>
            </a:xfrm>
            <a:prstGeom prst="rect">
              <a:avLst/>
            </a:prstGeom>
            <a:noFill/>
          </p:spPr>
          <p:txBody>
            <a:bodyPr wrap="square" rtlCol="0">
              <a:spAutoFit/>
            </a:bodyPr>
            <a:lstStyle/>
            <a:p>
              <a:pPr algn="ctr"/>
              <a:r>
                <a:rPr lang="en-GB"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Context sheets</a:t>
              </a:r>
              <a:r>
                <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are written records that describe the archaeology</a:t>
              </a:r>
              <a:endParaRPr lang="en-GB" dirty="0"/>
            </a:p>
          </p:txBody>
        </p:sp>
      </p:grpSp>
      <p:grpSp>
        <p:nvGrpSpPr>
          <p:cNvPr id="23" name="Group 22">
            <a:extLst>
              <a:ext uri="{FF2B5EF4-FFF2-40B4-BE49-F238E27FC236}">
                <a16:creationId xmlns:a16="http://schemas.microsoft.com/office/drawing/2014/main" id="{0B3CDA5B-791C-BDF7-9369-7D4DDDEACE0C}"/>
              </a:ext>
              <a:ext uri="{C183D7F6-B498-43B3-948B-1728B52AA6E4}">
                <adec:decorative xmlns:adec="http://schemas.microsoft.com/office/drawing/2017/decorative" val="1"/>
              </a:ext>
            </a:extLst>
          </p:cNvPr>
          <p:cNvGrpSpPr/>
          <p:nvPr/>
        </p:nvGrpSpPr>
        <p:grpSpPr>
          <a:xfrm>
            <a:off x="3752234" y="1070682"/>
            <a:ext cx="2768829" cy="721741"/>
            <a:chOff x="878769" y="5097502"/>
            <a:chExt cx="2768829" cy="721741"/>
          </a:xfrm>
        </p:grpSpPr>
        <p:sp>
          <p:nvSpPr>
            <p:cNvPr id="22" name="Rectangle 21">
              <a:extLst>
                <a:ext uri="{FF2B5EF4-FFF2-40B4-BE49-F238E27FC236}">
                  <a16:creationId xmlns:a16="http://schemas.microsoft.com/office/drawing/2014/main" id="{CB63855B-5EA5-9D92-F611-3EB919D0B9B7}"/>
                </a:ext>
              </a:extLst>
            </p:cNvPr>
            <p:cNvSpPr/>
            <p:nvPr/>
          </p:nvSpPr>
          <p:spPr>
            <a:xfrm>
              <a:off x="878769" y="5097502"/>
              <a:ext cx="2768829" cy="721741"/>
            </a:xfrm>
            <a:prstGeom prst="rect">
              <a:avLst/>
            </a:prstGeom>
            <a:solidFill>
              <a:srgbClr val="1D42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2B38D44B-9986-EB78-ECF4-1C7FAC7188ED}"/>
                </a:ext>
              </a:extLst>
            </p:cNvPr>
            <p:cNvSpPr txBox="1"/>
            <p:nvPr/>
          </p:nvSpPr>
          <p:spPr>
            <a:xfrm>
              <a:off x="927397" y="5137402"/>
              <a:ext cx="2671572" cy="646331"/>
            </a:xfrm>
            <a:prstGeom prst="rect">
              <a:avLst/>
            </a:prstGeom>
            <a:noFill/>
          </p:spPr>
          <p:txBody>
            <a:bodyPr wrap="square" rtlCol="0">
              <a:spAutoFit/>
            </a:bodyPr>
            <a:lstStyle/>
            <a:p>
              <a:pPr algn="ctr"/>
              <a:r>
                <a:rPr lang="en-GB"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Photographs can be made into </a:t>
              </a:r>
              <a:r>
                <a:rPr lang="en-GB" sz="18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3D models</a:t>
              </a:r>
              <a:endParaRPr lang="en-GB" dirty="0"/>
            </a:p>
          </p:txBody>
        </p:sp>
      </p:grpSp>
      <p:pic>
        <p:nvPicPr>
          <p:cNvPr id="10" name="Picture 9" descr="A 3S model showing an area of archaeology with pieces of wood and lots of small holes that are ancient footprints. ">
            <a:extLst>
              <a:ext uri="{FF2B5EF4-FFF2-40B4-BE49-F238E27FC236}">
                <a16:creationId xmlns:a16="http://schemas.microsoft.com/office/drawing/2014/main" id="{CEF2BE0D-F975-AC3D-8053-1199D08297EC}"/>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rot="16200000">
            <a:off x="-916607" y="2021683"/>
            <a:ext cx="5150480" cy="3248478"/>
          </a:xfrm>
          <a:prstGeom prst="rect">
            <a:avLst/>
          </a:prstGeom>
        </p:spPr>
      </p:pic>
      <p:pic>
        <p:nvPicPr>
          <p:cNvPr id="34" name="Picture 33" descr="A photograph of a paper form with lots of different boxes that has been filled out with handwriting. The form records lots of information including measurements and descriptions. ">
            <a:extLst>
              <a:ext uri="{FF2B5EF4-FFF2-40B4-BE49-F238E27FC236}">
                <a16:creationId xmlns:a16="http://schemas.microsoft.com/office/drawing/2014/main" id="{F56DC725-E452-EE83-F103-309F56E3628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768202" y="1058689"/>
            <a:ext cx="3367810" cy="5192300"/>
          </a:xfrm>
          <a:prstGeom prst="rect">
            <a:avLst/>
          </a:prstGeom>
        </p:spPr>
      </p:pic>
      <p:pic>
        <p:nvPicPr>
          <p:cNvPr id="36" name="Picture 35" descr="A 3D computer model of a small pot with an unusual shape, a little bit like the flower of a poppy. ">
            <a:extLst>
              <a:ext uri="{FF2B5EF4-FFF2-40B4-BE49-F238E27FC236}">
                <a16:creationId xmlns:a16="http://schemas.microsoft.com/office/drawing/2014/main" id="{432C80E6-530C-B370-B8C8-446EA3B0A253}"/>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4147915" y="1674520"/>
            <a:ext cx="3755245" cy="3789392"/>
          </a:xfrm>
          <a:prstGeom prst="ellipse">
            <a:avLst/>
          </a:prstGeom>
          <a:ln>
            <a:noFill/>
          </a:ln>
          <a:effectLst>
            <a:softEdge rad="112500"/>
          </a:effectLst>
        </p:spPr>
      </p:pic>
    </p:spTree>
    <p:extLst>
      <p:ext uri="{BB962C8B-B14F-4D97-AF65-F5344CB8AC3E}">
        <p14:creationId xmlns:p14="http://schemas.microsoft.com/office/powerpoint/2010/main" val="290281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TotalTime>
  <Words>827</Words>
  <Application>Microsoft Office PowerPoint</Application>
  <PresentationFormat>Widescreen</PresentationFormat>
  <Paragraphs>98</Paragraphs>
  <Slides>12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Aptos</vt:lpstr>
      <vt:lpstr>Aptos Display</vt:lpstr>
      <vt:lpstr>Arial</vt:lpstr>
      <vt:lpstr>Calibri</vt:lpstr>
      <vt:lpstr>Office Theme</vt:lpstr>
      <vt:lpstr>What is archaeology?</vt:lpstr>
      <vt:lpstr>What does archaeology involve?</vt:lpstr>
      <vt:lpstr>What questions do archaeologists ask?</vt:lpstr>
      <vt:lpstr>Understanding the past</vt:lpstr>
      <vt:lpstr>How do archaeologists know where to dig?</vt:lpstr>
      <vt:lpstr>How do archaeologists excavate?</vt:lpstr>
      <vt:lpstr>Recording archaeology</vt:lpstr>
      <vt:lpstr>Recording techniques</vt:lpstr>
      <vt:lpstr>More recording techniques</vt:lpstr>
      <vt:lpstr>How do archaeologists understand what they find?</vt:lpstr>
      <vt:lpstr>Processing and studying archaeological finds</vt:lpstr>
      <vt:lpstr>Making theories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archaeology?</dc:title>
  <dc:creator>Charlotte Walton</dc:creator>
  <cp:lastModifiedBy>Chris Wakefield</cp:lastModifiedBy>
  <cp:revision>90</cp:revision>
  <dcterms:created xsi:type="dcterms:W3CDTF">2024-11-27T09:19:37Z</dcterms:created>
  <dcterms:modified xsi:type="dcterms:W3CDTF">2024-12-04T13:42:57Z</dcterms:modified>
</cp:coreProperties>
</file>